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65" r:id="rId3"/>
    <p:sldId id="258" r:id="rId4"/>
    <p:sldId id="259" r:id="rId5"/>
    <p:sldId id="260" r:id="rId6"/>
    <p:sldId id="261" r:id="rId7"/>
    <p:sldId id="270" r:id="rId8"/>
    <p:sldId id="271" r:id="rId9"/>
    <p:sldId id="257" r:id="rId10"/>
    <p:sldId id="262" r:id="rId11"/>
    <p:sldId id="263" r:id="rId12"/>
    <p:sldId id="264" r:id="rId13"/>
    <p:sldId id="269" r:id="rId14"/>
    <p:sldId id="266" r:id="rId15"/>
    <p:sldId id="272" r:id="rId16"/>
    <p:sldId id="268" r:id="rId17"/>
    <p:sldId id="280" r:id="rId18"/>
    <p:sldId id="273" r:id="rId19"/>
    <p:sldId id="274" r:id="rId20"/>
    <p:sldId id="278" r:id="rId21"/>
    <p:sldId id="289" r:id="rId22"/>
    <p:sldId id="267" r:id="rId23"/>
    <p:sldId id="283" r:id="rId24"/>
    <p:sldId id="276" r:id="rId25"/>
    <p:sldId id="275" r:id="rId26"/>
    <p:sldId id="281" r:id="rId27"/>
    <p:sldId id="284" r:id="rId28"/>
    <p:sldId id="287"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3578" autoAdjust="0"/>
  </p:normalViewPr>
  <p:slideViewPr>
    <p:cSldViewPr snapToGrid="0" showGuides="1">
      <p:cViewPr varScale="1">
        <p:scale>
          <a:sx n="79" d="100"/>
          <a:sy n="79" d="100"/>
        </p:scale>
        <p:origin x="378" y="90"/>
      </p:cViewPr>
      <p:guideLst>
        <p:guide orient="horz" pos="2160"/>
        <p:guide pos="3840"/>
      </p:guideLst>
    </p:cSldViewPr>
  </p:slideViewPr>
  <p:outlineViewPr>
    <p:cViewPr>
      <p:scale>
        <a:sx n="33" d="100"/>
        <a:sy n="33" d="100"/>
      </p:scale>
      <p:origin x="0" y="-2726"/>
    </p:cViewPr>
  </p:outlineViewPr>
  <p:notesTextViewPr>
    <p:cViewPr>
      <p:scale>
        <a:sx n="3" d="2"/>
        <a:sy n="3" d="2"/>
      </p:scale>
      <p:origin x="0" y="0"/>
    </p:cViewPr>
  </p:notesTextViewPr>
  <p:sorterViewPr>
    <p:cViewPr>
      <p:scale>
        <a:sx n="100" d="100"/>
        <a:sy n="100" d="100"/>
      </p:scale>
      <p:origin x="0" y="-991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149B2-FED7-4FC0-AAF2-CA640777A05C}" type="datetimeFigureOut">
              <a:rPr kumimoji="1" lang="ja-JP" altLang="en-US" smtClean="0"/>
              <a:t>2019/7/12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46F1D-1C93-4AA2-822D-42279853E0D9}" type="slidenum">
              <a:rPr kumimoji="1" lang="ja-JP" altLang="en-US" smtClean="0"/>
              <a:t>‹#›</a:t>
            </a:fld>
            <a:endParaRPr kumimoji="1" lang="ja-JP" altLang="en-US"/>
          </a:p>
        </p:txBody>
      </p:sp>
    </p:spTree>
    <p:extLst>
      <p:ext uri="{BB962C8B-B14F-4D97-AF65-F5344CB8AC3E}">
        <p14:creationId xmlns:p14="http://schemas.microsoft.com/office/powerpoint/2010/main" val="38843641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ja.wikipedia.org/wiki/%E8%8B%B1%E8%AA%9E" TargetMode="External"/><Relationship Id="rId7" Type="http://schemas.openxmlformats.org/officeDocument/2006/relationships/hyperlink" Target="https://ja.wikipedia.org/wiki/%E3%82%B0%E3%83%AD%E3%83%BC%E3%83%90%E3%83%AA%E3%82%BC%E3%83%BC%E3%82%B7%E3%83%A7%E3%83%B3#cite_note-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ja.wikipedia.org/wiki/%E3%82%B0%E3%83%AD%E3%83%BC%E3%83%90%E3%83%AA%E3%82%BC%E3%83%BC%E3%82%B7%E3%83%A7%E3%83%B3#cite_note-1" TargetMode="External"/><Relationship Id="rId5" Type="http://schemas.openxmlformats.org/officeDocument/2006/relationships/hyperlink" Target="https://ja.wikipedia.org/wiki/%E5%9C%B0%E7%90%83" TargetMode="External"/><Relationship Id="rId4" Type="http://schemas.openxmlformats.org/officeDocument/2006/relationships/hyperlink" Target="https://ja.wikipedia.org/wiki/%E5%9B%BD%E5%AE%B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ja.wikipedia.org/wiki/%E3%82%AF%E3%83%A9%E3%82%A6%E3%83%89%E3%83%95%E3%82%A1%E3%83%B3%E3%83%87%E3%82%A3%E3%83%B3%E3%82%B0#cite_note-2" TargetMode="External"/><Relationship Id="rId3" Type="http://schemas.openxmlformats.org/officeDocument/2006/relationships/hyperlink" Target="https://ja.wikipedia.org/wiki/%E3%82%A2%E3%83%A1%E3%83%AA%E3%82%AB%E5%90%88%E8%A1%86%E5%9B%BD" TargetMode="External"/><Relationship Id="rId7" Type="http://schemas.openxmlformats.org/officeDocument/2006/relationships/hyperlink" Target="https://ja.wikipedia.org/wiki/%E3%82%AF%E3%83%A9%E3%82%A6%E3%83%89%E3%83%95%E3%82%A1%E3%83%B3%E3%83%87%E3%82%A3%E3%83%B3%E3%82%B0#cite_note-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ja.wikipedia.org/wiki/%E8%8B%B1%E8%AA%9E" TargetMode="External"/><Relationship Id="rId5" Type="http://schemas.openxmlformats.org/officeDocument/2006/relationships/hyperlink" Target="https://ja.wikipedia.org/wiki/Kickstarter#cite_note-Villano2010-1" TargetMode="External"/><Relationship Id="rId4" Type="http://schemas.openxmlformats.org/officeDocument/2006/relationships/hyperlink" Target="https://ja.wikipedia.org/wiki/%E3%82%AF%E3%83%A9%E3%82%A6%E3%83%89%E3%83%95%E3%82%A1%E3%83%B3%E3%83%87%E3%82%A3%E3%83%B3%E3%82%B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月に先輩の講演を</a:t>
            </a:r>
            <a:r>
              <a:rPr kumimoji="1" lang="en-US" altLang="ja-JP" dirty="0"/>
              <a:t>2</a:t>
            </a:r>
            <a:r>
              <a:rPr kumimoji="1" lang="ja-JP" altLang="en-US" dirty="0"/>
              <a:t>回聞いて，ノートテイキングと要約の訓練をしているはず．</a:t>
            </a:r>
            <a:endParaRPr kumimoji="1" lang="en-US" altLang="ja-JP" dirty="0"/>
          </a:p>
          <a:p>
            <a:r>
              <a:rPr kumimoji="1" lang="ja-JP" altLang="en-US" dirty="0"/>
              <a:t>今回の発表では，意図的にメモを取りにくくしてあります．写真ばかりで文字情報はあまり入れていません．</a:t>
            </a:r>
            <a:endParaRPr kumimoji="1" lang="en-US" altLang="ja-JP" dirty="0"/>
          </a:p>
          <a:p>
            <a:r>
              <a:rPr kumimoji="1" lang="ja-JP" altLang="en-US" dirty="0"/>
              <a:t>ノートテイキングと要約の上級編．</a:t>
            </a:r>
            <a:endParaRPr kumimoji="1" lang="en-US" altLang="ja-JP" dirty="0"/>
          </a:p>
          <a:p>
            <a:endParaRPr kumimoji="1" lang="en-US" altLang="ja-JP" dirty="0"/>
          </a:p>
          <a:p>
            <a:r>
              <a:rPr kumimoji="1" lang="ja-JP" altLang="en-US" dirty="0"/>
              <a:t>グローバル化社会，グローバリゼーション</a:t>
            </a:r>
            <a:endParaRPr kumimoji="1" lang="en-US" altLang="ja-JP" dirty="0"/>
          </a:p>
          <a:p>
            <a:r>
              <a:rPr kumimoji="1" lang="ja-JP" altLang="en-US" dirty="0"/>
              <a:t>「</a:t>
            </a:r>
            <a:r>
              <a:rPr kumimoji="1" lang="ja-JP" altLang="en-US" sz="1200" b="1" i="0" kern="1200" dirty="0">
                <a:solidFill>
                  <a:schemeClr val="tx1"/>
                </a:solidFill>
                <a:effectLst/>
                <a:latin typeface="+mn-lt"/>
                <a:ea typeface="+mn-ea"/>
                <a:cs typeface="+mn-cs"/>
              </a:rPr>
              <a:t>グローバリゼーション</a:t>
            </a:r>
            <a:r>
              <a:rPr kumimoji="1" lang="ja-JP" altLang="en-US" sz="1200" b="0" i="0" kern="1200" dirty="0">
                <a:solidFill>
                  <a:schemeClr val="tx1"/>
                </a:solidFill>
                <a:effectLst/>
                <a:latin typeface="+mn-lt"/>
                <a:ea typeface="+mn-ea"/>
                <a:cs typeface="+mn-cs"/>
              </a:rPr>
              <a:t>（</a:t>
            </a:r>
            <a:r>
              <a:rPr kumimoji="1" lang="ja-JP" altLang="en-US" sz="1200" b="0" i="0" u="none" strike="noStrike" kern="1200" dirty="0">
                <a:solidFill>
                  <a:schemeClr val="tx1"/>
                </a:solidFill>
                <a:effectLst/>
                <a:latin typeface="+mn-lt"/>
                <a:ea typeface="+mn-ea"/>
                <a:cs typeface="+mn-cs"/>
                <a:hlinkClick r:id="rId3" tooltip="英語"/>
              </a:rPr>
              <a:t>英</a:t>
            </a:r>
            <a:r>
              <a:rPr kumimoji="1" lang="en-US" altLang="ja-JP" sz="1200" b="0" i="0" kern="1200" dirty="0">
                <a:solidFill>
                  <a:schemeClr val="tx1"/>
                </a:solidFill>
                <a:effectLst/>
                <a:latin typeface="+mn-lt"/>
                <a:ea typeface="+mn-ea"/>
                <a:cs typeface="+mn-cs"/>
              </a:rPr>
              <a:t>: globalization, </a:t>
            </a:r>
            <a:r>
              <a:rPr kumimoji="1" lang="en-US" altLang="ja-JP" sz="1200" b="0" i="0" kern="1200" dirty="0" err="1">
                <a:solidFill>
                  <a:schemeClr val="tx1"/>
                </a:solidFill>
                <a:effectLst/>
                <a:latin typeface="+mn-lt"/>
                <a:ea typeface="+mn-ea"/>
                <a:cs typeface="+mn-cs"/>
              </a:rPr>
              <a:t>globalisation</a:t>
            </a:r>
            <a:r>
              <a:rPr kumimoji="1" lang="ja-JP" altLang="en-US" sz="1200" b="0" i="0" kern="1200" dirty="0">
                <a:solidFill>
                  <a:schemeClr val="tx1"/>
                </a:solidFill>
                <a:effectLst/>
                <a:latin typeface="+mn-lt"/>
                <a:ea typeface="+mn-ea"/>
                <a:cs typeface="+mn-cs"/>
              </a:rPr>
              <a:t>）とは、社会的あるいは経済的な関連が、旧来の</a:t>
            </a:r>
            <a:r>
              <a:rPr kumimoji="1" lang="ja-JP" altLang="en-US" sz="1200" b="0" i="0" u="none" strike="noStrike" kern="1200" dirty="0">
                <a:solidFill>
                  <a:schemeClr val="tx1"/>
                </a:solidFill>
                <a:effectLst/>
                <a:latin typeface="+mn-lt"/>
                <a:ea typeface="+mn-ea"/>
                <a:cs typeface="+mn-cs"/>
                <a:hlinkClick r:id="rId4" tooltip="国家"/>
              </a:rPr>
              <a:t>国家</a:t>
            </a:r>
            <a:r>
              <a:rPr kumimoji="1" lang="ja-JP" altLang="en-US" sz="1200" b="0" i="0" kern="1200" dirty="0">
                <a:solidFill>
                  <a:schemeClr val="tx1"/>
                </a:solidFill>
                <a:effectLst/>
                <a:latin typeface="+mn-lt"/>
                <a:ea typeface="+mn-ea"/>
                <a:cs typeface="+mn-cs"/>
              </a:rPr>
              <a:t>や地域などの境界を越えて、</a:t>
            </a:r>
            <a:r>
              <a:rPr kumimoji="1" lang="ja-JP" altLang="en-US" sz="1200" b="0" i="0" u="none" strike="noStrike" kern="1200" dirty="0">
                <a:solidFill>
                  <a:schemeClr val="tx1"/>
                </a:solidFill>
                <a:effectLst/>
                <a:latin typeface="+mn-lt"/>
                <a:ea typeface="+mn-ea"/>
                <a:cs typeface="+mn-cs"/>
                <a:hlinkClick r:id="rId5" tooltip="地球"/>
              </a:rPr>
              <a:t>地球</a:t>
            </a:r>
            <a:r>
              <a:rPr kumimoji="1" lang="ja-JP" altLang="en-US" sz="1200" b="0" i="0" kern="1200" dirty="0">
                <a:solidFill>
                  <a:schemeClr val="tx1"/>
                </a:solidFill>
                <a:effectLst/>
                <a:latin typeface="+mn-lt"/>
                <a:ea typeface="+mn-ea"/>
                <a:cs typeface="+mn-cs"/>
              </a:rPr>
              <a:t>規模に拡大して様々な変化を引き起こす現象である</a:t>
            </a:r>
            <a:r>
              <a:rPr kumimoji="1" lang="en-US" altLang="ja-JP" sz="1200" b="0" i="0" u="none" strike="noStrike" kern="1200" baseline="30000" dirty="0">
                <a:solidFill>
                  <a:schemeClr val="tx1"/>
                </a:solidFill>
                <a:effectLst/>
                <a:latin typeface="+mn-lt"/>
                <a:ea typeface="+mn-ea"/>
                <a:cs typeface="+mn-cs"/>
                <a:hlinkClick r:id="rId6"/>
              </a:rPr>
              <a:t>[1]</a:t>
            </a:r>
            <a:r>
              <a:rPr kumimoji="1" lang="en-US" altLang="ja-JP" sz="1200" b="0" i="0" u="none" strike="noStrike" kern="1200" baseline="30000" dirty="0">
                <a:solidFill>
                  <a:schemeClr val="tx1"/>
                </a:solidFill>
                <a:effectLst/>
                <a:latin typeface="+mn-lt"/>
                <a:ea typeface="+mn-ea"/>
                <a:cs typeface="+mn-cs"/>
                <a:hlinkClick r:id="rId7"/>
              </a:rPr>
              <a:t>[2]</a:t>
            </a:r>
            <a:r>
              <a:rPr kumimoji="1" lang="ja-JP" altLang="en-US" sz="1200" b="0" i="0" kern="1200" dirty="0" err="1">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世界化</a:t>
            </a:r>
            <a:r>
              <a:rPr kumimoji="1" lang="ja-JP" altLang="en-US" sz="1200" b="0"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地球規模化</a:t>
            </a:r>
            <a:r>
              <a:rPr kumimoji="1" lang="ja-JP" altLang="en-US" sz="1200" b="0"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グローバル化</a:t>
            </a:r>
            <a:r>
              <a:rPr kumimoji="1" lang="ja-JP" altLang="en-US" sz="1200" b="0" i="0" kern="1200" dirty="0">
                <a:solidFill>
                  <a:schemeClr val="tx1"/>
                </a:solidFill>
                <a:effectLst/>
                <a:latin typeface="+mn-lt"/>
                <a:ea typeface="+mn-ea"/>
                <a:cs typeface="+mn-cs"/>
              </a:rPr>
              <a:t>などとも呼ばれる。」（</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良い面ばかりじゃない．悪い面もある．でも後戻りは難しい．</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a:t>
            </a:fld>
            <a:endParaRPr kumimoji="1" lang="ja-JP" altLang="en-US"/>
          </a:p>
        </p:txBody>
      </p:sp>
    </p:spTree>
    <p:extLst>
      <p:ext uri="{BB962C8B-B14F-4D97-AF65-F5344CB8AC3E}">
        <p14:creationId xmlns:p14="http://schemas.microsoft.com/office/powerpoint/2010/main" val="3675927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まではインターネット経由の話だったけど，ここからは実際に外国の人と対面して，一緒に仕事するときの話をします．就職したあと，仕事で海外に行くことがあるかもしれないし，外国の人が上司や部下になったりするかもしれない．</a:t>
            </a:r>
            <a:endParaRPr kumimoji="1" lang="en-US" altLang="ja-JP" dirty="0"/>
          </a:p>
          <a:p>
            <a:r>
              <a:rPr kumimoji="1" lang="ja-JP" altLang="en-US" dirty="0"/>
              <a:t>（</a:t>
            </a:r>
            <a:r>
              <a:rPr kumimoji="1" lang="ja-JP" altLang="en-US" b="1" dirty="0"/>
              <a:t>同質性の話は後回し</a:t>
            </a:r>
            <a:r>
              <a:rPr kumimoji="1" lang="ja-JP" altLang="en-US" dirty="0"/>
              <a:t>）</a:t>
            </a:r>
            <a:endParaRPr kumimoji="1" lang="en-US" altLang="ja-JP"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14</a:t>
            </a:fld>
            <a:endParaRPr kumimoji="1" lang="ja-JP" altLang="en-US"/>
          </a:p>
        </p:txBody>
      </p:sp>
    </p:spTree>
    <p:extLst>
      <p:ext uri="{BB962C8B-B14F-4D97-AF65-F5344CB8AC3E}">
        <p14:creationId xmlns:p14="http://schemas.microsoft.com/office/powerpoint/2010/main" val="3426281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ITTC</a:t>
            </a:r>
            <a:r>
              <a:rPr kumimoji="1" lang="ja-JP" altLang="en-US" dirty="0"/>
              <a:t>：</a:t>
            </a:r>
            <a:r>
              <a:rPr kumimoji="1" lang="en-US" altLang="ja-JP" dirty="0"/>
              <a:t>International Towing Tank Conference</a:t>
            </a:r>
          </a:p>
          <a:p>
            <a:r>
              <a:rPr kumimoji="1" lang="ja-JP" altLang="en-US" dirty="0"/>
              <a:t>国際曳航水槽委員会</a:t>
            </a:r>
            <a:endParaRPr kumimoji="1" lang="en-US" altLang="ja-JP" dirty="0"/>
          </a:p>
          <a:p>
            <a:r>
              <a:rPr kumimoji="1" lang="ja-JP" altLang="en-US" dirty="0"/>
              <a:t>船の性能を実験する方法の国際規格を決めるための委員会</a:t>
            </a:r>
            <a:endParaRPr kumimoji="1" lang="en-US" altLang="ja-JP" dirty="0"/>
          </a:p>
          <a:p>
            <a:endParaRPr kumimoji="1" lang="en-US" altLang="ja-JP" dirty="0"/>
          </a:p>
          <a:p>
            <a:r>
              <a:rPr kumimoji="1" lang="ja-JP" altLang="en-US" dirty="0"/>
              <a:t>「車検」（自動車検査登録制度）は日本独自のルール，海外では違うルールで運用</a:t>
            </a:r>
            <a:endParaRPr kumimoji="1" lang="en-US" altLang="ja-JP" dirty="0"/>
          </a:p>
          <a:p>
            <a:r>
              <a:rPr kumimoji="1" lang="ja-JP" altLang="en-US" dirty="0"/>
              <a:t>（車検が無い国もある）</a:t>
            </a:r>
            <a:endParaRPr kumimoji="1" lang="en-US" altLang="ja-JP" dirty="0"/>
          </a:p>
          <a:p>
            <a:r>
              <a:rPr kumimoji="1" lang="ja-JP" altLang="en-US" dirty="0"/>
              <a:t>貨物船やコンテナ船は国境を越えて航行するので，世界統一ルールを作る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15</a:t>
            </a:fld>
            <a:endParaRPr kumimoji="1" lang="ja-JP" altLang="en-US"/>
          </a:p>
        </p:txBody>
      </p:sp>
    </p:spTree>
    <p:extLst>
      <p:ext uri="{BB962C8B-B14F-4D97-AF65-F5344CB8AC3E}">
        <p14:creationId xmlns:p14="http://schemas.microsoft.com/office/powerpoint/2010/main" val="33105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Specialist Committee on Ice</a:t>
            </a:r>
          </a:p>
          <a:p>
            <a:r>
              <a:rPr kumimoji="1" lang="ja-JP" altLang="en-US" dirty="0"/>
              <a:t>直訳すると，氷の専門家委員会</a:t>
            </a:r>
            <a:endParaRPr kumimoji="1" lang="en-US" altLang="ja-JP" dirty="0"/>
          </a:p>
          <a:p>
            <a:r>
              <a:rPr kumimoji="1" lang="en-US" altLang="ja-JP" dirty="0"/>
              <a:t>Chair</a:t>
            </a:r>
            <a:r>
              <a:rPr kumimoji="1" lang="ja-JP" altLang="en-US" dirty="0"/>
              <a:t>は委員長</a:t>
            </a:r>
            <a:endParaRPr kumimoji="1" lang="en-US" altLang="ja-JP" dirty="0"/>
          </a:p>
          <a:p>
            <a:r>
              <a:rPr kumimoji="1" lang="ja-JP" altLang="en-US" dirty="0"/>
              <a:t>第</a:t>
            </a:r>
            <a:r>
              <a:rPr kumimoji="1" lang="en-US" altLang="ja-JP" dirty="0"/>
              <a:t>28</a:t>
            </a:r>
            <a:r>
              <a:rPr kumimoji="1" lang="ja-JP" altLang="en-US" dirty="0"/>
              <a:t>期（</a:t>
            </a:r>
            <a:r>
              <a:rPr kumimoji="1" lang="en-US" altLang="ja-JP" dirty="0"/>
              <a:t>2014</a:t>
            </a:r>
            <a:r>
              <a:rPr kumimoji="1" lang="ja-JP" altLang="en-US" dirty="0"/>
              <a:t>～</a:t>
            </a:r>
            <a:r>
              <a:rPr kumimoji="1" lang="en-US" altLang="ja-JP" dirty="0"/>
              <a:t>2017</a:t>
            </a:r>
            <a:r>
              <a:rPr kumimoji="1" lang="ja-JP" altLang="en-US" dirty="0"/>
              <a:t>）は，金野が委員長</a:t>
            </a:r>
            <a:endParaRPr kumimoji="1" lang="en-US" altLang="ja-JP" dirty="0"/>
          </a:p>
          <a:p>
            <a:r>
              <a:rPr kumimoji="1" lang="en-US" altLang="ja-JP" dirty="0"/>
              <a:t>9</a:t>
            </a:r>
            <a:r>
              <a:rPr kumimoji="1" lang="ja-JP" altLang="en-US" dirty="0"/>
              <a:t>月に総会が開かれて，そこで報告をしたら，お役御免になる．</a:t>
            </a:r>
            <a:endParaRPr kumimoji="1" lang="en-US" altLang="ja-JP" dirty="0"/>
          </a:p>
          <a:p>
            <a:r>
              <a:rPr kumimoji="1" lang="ja-JP" altLang="en-US" dirty="0"/>
              <a:t>いまちょうど最終報告書の締切間際で，とても忙しい．</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16</a:t>
            </a:fld>
            <a:endParaRPr kumimoji="1" lang="ja-JP" altLang="en-US"/>
          </a:p>
        </p:txBody>
      </p:sp>
    </p:spTree>
    <p:extLst>
      <p:ext uri="{BB962C8B-B14F-4D97-AF65-F5344CB8AC3E}">
        <p14:creationId xmlns:p14="http://schemas.microsoft.com/office/powerpoint/2010/main" val="312238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砕氷船と，砕氷はできないけど凍る海でも大丈夫な商船（耐氷船）</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17</a:t>
            </a:fld>
            <a:endParaRPr kumimoji="1" lang="ja-JP" altLang="en-US"/>
          </a:p>
        </p:txBody>
      </p:sp>
    </p:spTree>
    <p:extLst>
      <p:ext uri="{BB962C8B-B14F-4D97-AF65-F5344CB8AC3E}">
        <p14:creationId xmlns:p14="http://schemas.microsoft.com/office/powerpoint/2010/main" val="210398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（ロシア語通訳），ロシア，フィンランド，スウェーデン，ドイツ，フィンランド，カナダ，日本（金野）</a:t>
            </a:r>
            <a:endParaRPr kumimoji="1" lang="en-US" altLang="ja-JP" dirty="0"/>
          </a:p>
          <a:p>
            <a:r>
              <a:rPr kumimoji="1" lang="en-US" altLang="ja-JP" dirty="0"/>
              <a:t>2013</a:t>
            </a:r>
            <a:r>
              <a:rPr kumimoji="1" lang="ja-JP" altLang="en-US" dirty="0"/>
              <a:t>年</a:t>
            </a:r>
            <a:r>
              <a:rPr kumimoji="1" lang="en-US" altLang="ja-JP" dirty="0"/>
              <a:t>11</a:t>
            </a:r>
            <a:r>
              <a:rPr kumimoji="1" lang="ja-JP" altLang="en-US" dirty="0"/>
              <a:t>月　＠　工学院大学</a:t>
            </a:r>
            <a:endParaRPr kumimoji="1" lang="en-US" altLang="ja-JP" dirty="0"/>
          </a:p>
          <a:p>
            <a:r>
              <a:rPr kumimoji="1" lang="ja-JP" altLang="en-US" dirty="0"/>
              <a:t>英語圏の人はいない．あえて言うならカナダ代表だが，</a:t>
            </a:r>
            <a:r>
              <a:rPr kumimoji="1" lang="en-US" altLang="ja-JP" dirty="0"/>
              <a:t>Michael</a:t>
            </a:r>
            <a:r>
              <a:rPr kumimoji="1" lang="ja-JP" altLang="en-US" dirty="0"/>
              <a:t>は香港出身で，</a:t>
            </a:r>
            <a:r>
              <a:rPr kumimoji="1" lang="en-US" altLang="ja-JP" dirty="0"/>
              <a:t>Michael</a:t>
            </a:r>
            <a:r>
              <a:rPr kumimoji="1" lang="ja-JP" altLang="en-US" dirty="0"/>
              <a:t>の英語がいちばん聞き取りにくい．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18</a:t>
            </a:fld>
            <a:endParaRPr kumimoji="1" lang="ja-JP" altLang="en-US"/>
          </a:p>
        </p:txBody>
      </p:sp>
    </p:spTree>
    <p:extLst>
      <p:ext uri="{BB962C8B-B14F-4D97-AF65-F5344CB8AC3E}">
        <p14:creationId xmlns:p14="http://schemas.microsoft.com/office/powerpoint/2010/main" val="132575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中国，ドイツ，日本（金野），中国，カナダ，ドイツ，フィンランド，ロシア，（ロシア語通訳）</a:t>
            </a:r>
            <a:endParaRPr kumimoji="1" lang="en-US" altLang="ja-JP" dirty="0"/>
          </a:p>
          <a:p>
            <a:r>
              <a:rPr kumimoji="1" lang="ja-JP" altLang="en-US" dirty="0"/>
              <a:t>カナダ代表とフィンランド代表がそれぞれもうひとりずついるが，この会議は欠席．</a:t>
            </a:r>
            <a:endParaRPr kumimoji="1" lang="en-US" altLang="ja-JP" dirty="0"/>
          </a:p>
          <a:p>
            <a:r>
              <a:rPr kumimoji="1" lang="en-US" altLang="ja-JP" dirty="0"/>
              <a:t>2017</a:t>
            </a:r>
            <a:r>
              <a:rPr kumimoji="1" lang="ja-JP" altLang="en-US" dirty="0"/>
              <a:t>年</a:t>
            </a:r>
            <a:r>
              <a:rPr kumimoji="1" lang="en-US" altLang="ja-JP" dirty="0"/>
              <a:t>2</a:t>
            </a:r>
            <a:r>
              <a:rPr kumimoji="1" lang="ja-JP" altLang="en-US" dirty="0"/>
              <a:t>月　＠　フィンランド</a:t>
            </a:r>
            <a:endParaRPr kumimoji="1" lang="en-US" altLang="ja-JP" dirty="0"/>
          </a:p>
          <a:p>
            <a:r>
              <a:rPr kumimoji="1" lang="en-US" altLang="ja-JP" dirty="0"/>
              <a:t>Franz</a:t>
            </a:r>
            <a:r>
              <a:rPr kumimoji="1" lang="ja-JP" altLang="en-US" dirty="0"/>
              <a:t>は以前はフィンランドの</a:t>
            </a:r>
            <a:r>
              <a:rPr kumimoji="1" lang="en-US" altLang="ja-JP" dirty="0"/>
              <a:t>Aalto</a:t>
            </a:r>
            <a:r>
              <a:rPr kumimoji="1" lang="ja-JP" altLang="en-US" dirty="0"/>
              <a:t>大学の代表だったが，このときはドイツの</a:t>
            </a:r>
            <a:r>
              <a:rPr kumimoji="1" lang="en-US" altLang="ja-JP" dirty="0"/>
              <a:t>TUHH</a:t>
            </a:r>
            <a:r>
              <a:rPr kumimoji="1" lang="ja-JP" altLang="en-US" dirty="0"/>
              <a:t>（ハンブルグ工科大学）に転職し，そっちの代表．</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19</a:t>
            </a:fld>
            <a:endParaRPr kumimoji="1" lang="ja-JP" altLang="en-US"/>
          </a:p>
        </p:txBody>
      </p:sp>
    </p:spTree>
    <p:extLst>
      <p:ext uri="{BB962C8B-B14F-4D97-AF65-F5344CB8AC3E}">
        <p14:creationId xmlns:p14="http://schemas.microsoft.com/office/powerpoint/2010/main" val="344998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「ガイドライン」の例</a:t>
            </a:r>
            <a:endParaRPr kumimoji="1" lang="nn-NO" altLang="ja-JP" dirty="0"/>
          </a:p>
          <a:p>
            <a:r>
              <a:rPr kumimoji="1" lang="ja-JP" altLang="en-US" dirty="0"/>
              <a:t>同僚が同質ではない．大学のクラスメートは年齢や立場が近いが，就職先ではそんなことはない．学生同士のコミュニケーションとは違う．</a:t>
            </a:r>
            <a:endParaRPr kumimoji="1" lang="en-US" altLang="ja-JP" dirty="0"/>
          </a:p>
          <a:p>
            <a:r>
              <a:rPr kumimoji="1" lang="ja-JP" altLang="en-US" dirty="0"/>
              <a:t>（いまの</a:t>
            </a:r>
            <a:r>
              <a:rPr kumimoji="1" lang="en-US" altLang="ja-JP" dirty="0"/>
              <a:t>1</a:t>
            </a:r>
            <a:r>
              <a:rPr kumimoji="1" lang="ja-JP" altLang="en-US" dirty="0"/>
              <a:t>年生が子どものときの仮面ライダー：</a:t>
            </a:r>
            <a:r>
              <a:rPr kumimoji="1" lang="en-US" altLang="ja-JP" dirty="0"/>
              <a:t>555</a:t>
            </a:r>
            <a:r>
              <a:rPr kumimoji="1" lang="ja-JP" altLang="en-US" dirty="0"/>
              <a:t>（ファイズ））</a:t>
            </a:r>
            <a:endParaRPr kumimoji="1" lang="en-US" altLang="ja-JP" dirty="0"/>
          </a:p>
          <a:p>
            <a:endParaRPr kumimoji="1" lang="en-US" altLang="ja-JP" dirty="0"/>
          </a:p>
          <a:p>
            <a:r>
              <a:rPr kumimoji="1" lang="ja-JP" altLang="en-US" dirty="0"/>
              <a:t>「正しいことをやる」</a:t>
            </a:r>
            <a:endParaRPr kumimoji="1" lang="en-US" altLang="ja-JP" dirty="0"/>
          </a:p>
          <a:p>
            <a:r>
              <a:rPr kumimoji="1" lang="ja-JP" altLang="en-US" dirty="0"/>
              <a:t>委員長として：フラット，ニュートラル</a:t>
            </a:r>
            <a:endParaRPr kumimoji="1" lang="en-US" altLang="ja-JP" dirty="0"/>
          </a:p>
          <a:p>
            <a:r>
              <a:rPr kumimoji="1" lang="ja-JP" altLang="en-US" dirty="0"/>
              <a:t>委員に対する理解，信頼，尊敬</a:t>
            </a:r>
            <a:endParaRPr kumimoji="1" lang="en-US" altLang="ja-JP" dirty="0"/>
          </a:p>
          <a:p>
            <a:r>
              <a:rPr kumimoji="1" lang="ja-JP" altLang="en-US" strike="sngStrike" dirty="0"/>
              <a:t>ときには日本の権益を守るために，意見を主張して通さなければならないことも</a:t>
            </a:r>
            <a:endParaRPr kumimoji="1" lang="en-US" altLang="ja-JP" strike="sngStrike"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20</a:t>
            </a:fld>
            <a:endParaRPr kumimoji="1" lang="ja-JP" altLang="en-US"/>
          </a:p>
        </p:txBody>
      </p:sp>
    </p:spTree>
    <p:extLst>
      <p:ext uri="{BB962C8B-B14F-4D97-AF65-F5344CB8AC3E}">
        <p14:creationId xmlns:p14="http://schemas.microsoft.com/office/powerpoint/2010/main" val="10498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21</a:t>
            </a:fld>
            <a:endParaRPr kumimoji="1" lang="ja-JP" altLang="en-US"/>
          </a:p>
        </p:txBody>
      </p:sp>
    </p:spTree>
    <p:extLst>
      <p:ext uri="{BB962C8B-B14F-4D97-AF65-F5344CB8AC3E}">
        <p14:creationId xmlns:p14="http://schemas.microsoft.com/office/powerpoint/2010/main" val="90051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2016</a:t>
            </a:r>
            <a:r>
              <a:rPr kumimoji="1" lang="ja-JP" altLang="en-US" dirty="0"/>
              <a:t>年</a:t>
            </a:r>
            <a:r>
              <a:rPr kumimoji="1" lang="en-US" altLang="ja-JP" dirty="0"/>
              <a:t>4</a:t>
            </a:r>
            <a:r>
              <a:rPr kumimoji="1" lang="ja-JP" altLang="en-US" dirty="0"/>
              <a:t>月から</a:t>
            </a:r>
            <a:r>
              <a:rPr kumimoji="1" lang="en-US" altLang="ja-JP" dirty="0"/>
              <a:t>1</a:t>
            </a:r>
            <a:r>
              <a:rPr kumimoji="1" lang="ja-JP" altLang="en-US" dirty="0"/>
              <a:t>年間，ノルウェーに滞在し，ノルウェー科学技術大学（</a:t>
            </a:r>
            <a:r>
              <a:rPr kumimoji="1" lang="en-US" altLang="ja-JP" dirty="0"/>
              <a:t>NTNU</a:t>
            </a:r>
            <a:r>
              <a:rPr kumimoji="1" lang="ja-JP" altLang="en-US" dirty="0"/>
              <a:t>）で研究活動してきた．</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22</a:t>
            </a:fld>
            <a:endParaRPr kumimoji="1" lang="ja-JP" altLang="en-US"/>
          </a:p>
        </p:txBody>
      </p:sp>
    </p:spTree>
    <p:extLst>
      <p:ext uri="{BB962C8B-B14F-4D97-AF65-F5344CB8AC3E}">
        <p14:creationId xmlns:p14="http://schemas.microsoft.com/office/powerpoint/2010/main" val="2195797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ノルウェー：面積</a:t>
            </a:r>
            <a:r>
              <a:rPr kumimoji="1" lang="en-US" altLang="ja-JP" sz="1200" b="0" i="0" kern="1200" dirty="0">
                <a:solidFill>
                  <a:schemeClr val="tx1"/>
                </a:solidFill>
                <a:effectLst/>
                <a:latin typeface="+mn-lt"/>
                <a:ea typeface="+mn-ea"/>
                <a:cs typeface="+mn-cs"/>
              </a:rPr>
              <a:t>323,787km^2</a:t>
            </a:r>
            <a:r>
              <a:rPr kumimoji="1" lang="ja-JP" altLang="en-US" sz="1200" b="0" i="0" kern="1200" dirty="0">
                <a:solidFill>
                  <a:schemeClr val="tx1"/>
                </a:solidFill>
                <a:effectLst/>
                <a:latin typeface="+mn-lt"/>
                <a:ea typeface="+mn-ea"/>
                <a:cs typeface="+mn-cs"/>
              </a:rPr>
              <a:t>（本土のみ，</a:t>
            </a:r>
            <a:r>
              <a:rPr kumimoji="1" lang="en-US" altLang="ja-JP" sz="1200" b="0" i="0" kern="1200" dirty="0">
                <a:solidFill>
                  <a:schemeClr val="tx1"/>
                </a:solidFill>
                <a:effectLst/>
                <a:latin typeface="+mn-lt"/>
                <a:ea typeface="+mn-ea"/>
                <a:cs typeface="+mn-cs"/>
              </a:rPr>
              <a:t>32</a:t>
            </a:r>
            <a:r>
              <a:rPr kumimoji="1" lang="ja-JP" altLang="en-US" sz="1200" b="0" i="0" kern="1200" dirty="0">
                <a:solidFill>
                  <a:schemeClr val="tx1"/>
                </a:solidFill>
                <a:effectLst/>
                <a:latin typeface="+mn-lt"/>
                <a:ea typeface="+mn-ea"/>
                <a:cs typeface="+mn-cs"/>
              </a:rPr>
              <a:t>万平方キロ，世界</a:t>
            </a:r>
            <a:r>
              <a:rPr kumimoji="1" lang="en-US" altLang="ja-JP" sz="1200" b="0" i="0" kern="1200" dirty="0">
                <a:solidFill>
                  <a:schemeClr val="tx1"/>
                </a:solidFill>
                <a:effectLst/>
                <a:latin typeface="+mn-lt"/>
                <a:ea typeface="+mn-ea"/>
                <a:cs typeface="+mn-cs"/>
              </a:rPr>
              <a:t>68</a:t>
            </a:r>
            <a:r>
              <a:rPr kumimoji="1" lang="ja-JP" altLang="en-US" sz="1200" b="0" i="0" kern="1200" dirty="0">
                <a:solidFill>
                  <a:schemeClr val="tx1"/>
                </a:solidFill>
                <a:effectLst/>
                <a:latin typeface="+mn-lt"/>
                <a:ea typeface="+mn-ea"/>
                <a:cs typeface="+mn-cs"/>
              </a:rPr>
              <a:t>位），人口≒</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百万人（世界</a:t>
            </a:r>
            <a:r>
              <a:rPr kumimoji="1" lang="en-US" altLang="ja-JP" sz="1200" b="0" i="0" kern="1200" dirty="0">
                <a:solidFill>
                  <a:schemeClr val="tx1"/>
                </a:solidFill>
                <a:effectLst/>
                <a:latin typeface="+mn-lt"/>
                <a:ea typeface="+mn-ea"/>
                <a:cs typeface="+mn-cs"/>
              </a:rPr>
              <a:t>116</a:t>
            </a:r>
            <a:r>
              <a:rPr kumimoji="1" lang="ja-JP" altLang="en-US" sz="1200" b="0" i="0" kern="1200" dirty="0">
                <a:solidFill>
                  <a:schemeClr val="tx1"/>
                </a:solidFill>
                <a:effectLst/>
                <a:latin typeface="+mn-lt"/>
                <a:ea typeface="+mn-ea"/>
                <a:cs typeface="+mn-cs"/>
              </a:rPr>
              <a:t>位）</a:t>
            </a:r>
            <a:endParaRPr kumimoji="1" lang="en-US" altLang="ja-JP" sz="1200" b="0" i="0" kern="1200" dirty="0">
              <a:solidFill>
                <a:schemeClr val="tx1"/>
              </a:solidFill>
              <a:effectLst/>
              <a:latin typeface="+mn-lt"/>
              <a:ea typeface="+mn-ea"/>
              <a:cs typeface="+mn-cs"/>
            </a:endParaRPr>
          </a:p>
          <a:p>
            <a:r>
              <a:rPr kumimoji="1" lang="ja-JP" altLang="en-US" dirty="0"/>
              <a:t>日本：面積</a:t>
            </a:r>
            <a:r>
              <a:rPr kumimoji="1" lang="en-US" altLang="ja-JP" sz="1200" b="0" i="0" kern="1200" dirty="0">
                <a:solidFill>
                  <a:schemeClr val="tx1"/>
                </a:solidFill>
                <a:effectLst/>
                <a:latin typeface="+mn-lt"/>
                <a:ea typeface="+mn-ea"/>
                <a:cs typeface="+mn-cs"/>
              </a:rPr>
              <a:t>377,972km^2</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38</a:t>
            </a:r>
            <a:r>
              <a:rPr kumimoji="1" lang="ja-JP" altLang="en-US" sz="1200" b="0" i="0" kern="1200" dirty="0">
                <a:solidFill>
                  <a:schemeClr val="tx1"/>
                </a:solidFill>
                <a:effectLst/>
                <a:latin typeface="+mn-lt"/>
                <a:ea typeface="+mn-ea"/>
                <a:cs typeface="+mn-cs"/>
              </a:rPr>
              <a:t>万平方キロ，世界</a:t>
            </a:r>
            <a:r>
              <a:rPr kumimoji="1" lang="en-US" altLang="ja-JP" sz="1200" b="0" i="0" kern="1200" dirty="0">
                <a:solidFill>
                  <a:schemeClr val="tx1"/>
                </a:solidFill>
                <a:effectLst/>
                <a:latin typeface="+mn-lt"/>
                <a:ea typeface="+mn-ea"/>
                <a:cs typeface="+mn-cs"/>
              </a:rPr>
              <a:t>62</a:t>
            </a:r>
            <a:r>
              <a:rPr kumimoji="1" lang="ja-JP" altLang="en-US" sz="1200" b="0" i="0" kern="1200" dirty="0">
                <a:solidFill>
                  <a:schemeClr val="tx1"/>
                </a:solidFill>
                <a:effectLst/>
                <a:latin typeface="+mn-lt"/>
                <a:ea typeface="+mn-ea"/>
                <a:cs typeface="+mn-cs"/>
              </a:rPr>
              <a:t>位），人口≒</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億</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千万（世界</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位）</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人口密度がおおよそ</a:t>
            </a:r>
            <a:r>
              <a:rPr kumimoji="1" lang="en-US" altLang="ja-JP" sz="1200" b="0" i="0" kern="1200" dirty="0">
                <a:solidFill>
                  <a:schemeClr val="tx1"/>
                </a:solidFill>
                <a:effectLst/>
                <a:latin typeface="+mn-lt"/>
                <a:ea typeface="+mn-ea"/>
                <a:cs typeface="+mn-cs"/>
              </a:rPr>
              <a:t>20</a:t>
            </a:r>
            <a:r>
              <a:rPr kumimoji="1" lang="ja-JP" altLang="en-US" sz="1200" b="0" i="0" kern="1200" dirty="0">
                <a:solidFill>
                  <a:schemeClr val="tx1"/>
                </a:solidFill>
                <a:effectLst/>
                <a:latin typeface="+mn-lt"/>
                <a:ea typeface="+mn-ea"/>
                <a:cs typeface="+mn-cs"/>
              </a:rPr>
              <a:t>分の</a:t>
            </a:r>
            <a:r>
              <a:rPr kumimoji="1" lang="en-US" altLang="ja-JP" sz="1200" b="0" i="0" kern="1200" dirty="0">
                <a:solidFill>
                  <a:schemeClr val="tx1"/>
                </a:solidFill>
                <a:effectLst/>
                <a:latin typeface="+mn-lt"/>
                <a:ea typeface="+mn-ea"/>
                <a:cs typeface="+mn-cs"/>
              </a:rPr>
              <a:t>1</a:t>
            </a:r>
          </a:p>
          <a:p>
            <a:r>
              <a:rPr kumimoji="1" lang="ja-JP" altLang="en-US" sz="1200" b="0" i="0" kern="1200" dirty="0">
                <a:solidFill>
                  <a:schemeClr val="tx1"/>
                </a:solidFill>
                <a:effectLst/>
                <a:latin typeface="+mn-lt"/>
                <a:ea typeface="+mn-ea"/>
                <a:cs typeface="+mn-cs"/>
              </a:rPr>
              <a:t>海に石油・天然ガス田がある．資源輸出国で，豊かな国．</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23</a:t>
            </a:fld>
            <a:endParaRPr kumimoji="1" lang="ja-JP" altLang="en-US"/>
          </a:p>
        </p:txBody>
      </p:sp>
    </p:spTree>
    <p:extLst>
      <p:ext uri="{BB962C8B-B14F-4D97-AF65-F5344CB8AC3E}">
        <p14:creationId xmlns:p14="http://schemas.microsoft.com/office/powerpoint/2010/main" val="428773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若い人は，一般にお金がないけど時間がある．</a:t>
            </a:r>
            <a:endParaRPr kumimoji="1" lang="en-US" altLang="ja-JP" dirty="0"/>
          </a:p>
          <a:p>
            <a:r>
              <a:rPr kumimoji="1" lang="ja-JP" altLang="en-US" dirty="0"/>
              <a:t>いまの時代は，金野が若いころ（</a:t>
            </a:r>
            <a:r>
              <a:rPr kumimoji="1" lang="en-US" altLang="ja-JP" dirty="0"/>
              <a:t>30</a:t>
            </a:r>
            <a:r>
              <a:rPr kumimoji="1" lang="ja-JP" altLang="en-US" dirty="0"/>
              <a:t>年前）と比べて，お金がなくとも時間と知識があればいろんなことができる．</a:t>
            </a:r>
            <a:endParaRPr kumimoji="1" lang="en-US" altLang="ja-JP" dirty="0"/>
          </a:p>
          <a:p>
            <a:r>
              <a:rPr kumimoji="1" lang="ja-JP" altLang="en-US" dirty="0"/>
              <a:t>インターネットの普及とグローバリゼーションのおかげ．</a:t>
            </a:r>
            <a:endParaRPr kumimoji="1" lang="en-US" altLang="ja-JP" dirty="0"/>
          </a:p>
          <a:p>
            <a:r>
              <a:rPr kumimoji="1" lang="ja-JP" altLang="en-US" dirty="0"/>
              <a:t>うまく適応すると，昔だったらできなかったことができるし，いろんなことにチャレンジできる．</a:t>
            </a:r>
            <a:endParaRPr kumimoji="1" lang="en-US" altLang="ja-JP" dirty="0"/>
          </a:p>
          <a:p>
            <a:r>
              <a:rPr kumimoji="1" lang="ja-JP" altLang="en-US" dirty="0"/>
              <a:t>つまり，若い人にとってはグローバリゼーションはチャンス．</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a:t>
            </a:fld>
            <a:endParaRPr kumimoji="1" lang="ja-JP" altLang="en-US"/>
          </a:p>
        </p:txBody>
      </p:sp>
    </p:spTree>
    <p:extLst>
      <p:ext uri="{BB962C8B-B14F-4D97-AF65-F5344CB8AC3E}">
        <p14:creationId xmlns:p14="http://schemas.microsoft.com/office/powerpoint/2010/main" val="2420008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The Erasmus Mundus Master Course in Coastal and Marine Engineering and Management (</a:t>
            </a:r>
            <a:r>
              <a:rPr kumimoji="1" lang="en-US" altLang="ja-JP" sz="1200" b="0" i="0" kern="1200" dirty="0" err="1">
                <a:solidFill>
                  <a:schemeClr val="tx1"/>
                </a:solidFill>
                <a:effectLst/>
                <a:latin typeface="+mn-lt"/>
                <a:ea typeface="+mn-ea"/>
                <a:cs typeface="+mn-cs"/>
              </a:rPr>
              <a:t>CoMEM</a:t>
            </a:r>
            <a:r>
              <a:rPr kumimoji="1" lang="en-US" altLang="ja-JP" sz="1200" b="0" i="0" kern="1200" dirty="0">
                <a:solidFill>
                  <a:schemeClr val="tx1"/>
                </a:solidFill>
                <a:effectLst/>
                <a:latin typeface="+mn-lt"/>
                <a:ea typeface="+mn-ea"/>
                <a:cs typeface="+mn-cs"/>
              </a:rPr>
              <a:t>)</a:t>
            </a:r>
          </a:p>
          <a:p>
            <a:r>
              <a:rPr kumimoji="1" lang="ja-JP" altLang="en-US" sz="1200" b="0" i="0" kern="1200" dirty="0">
                <a:solidFill>
                  <a:schemeClr val="tx1"/>
                </a:solidFill>
                <a:effectLst/>
                <a:latin typeface="+mn-lt"/>
                <a:ea typeface="+mn-ea"/>
                <a:cs typeface="+mn-cs"/>
              </a:rPr>
              <a:t>修士課程，</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年間，英語</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5</a:t>
            </a:r>
            <a:r>
              <a:rPr kumimoji="1" lang="ja-JP" altLang="en-US" sz="1200" b="0" i="0" kern="1200" dirty="0" err="1">
                <a:solidFill>
                  <a:schemeClr val="tx1"/>
                </a:solidFill>
                <a:effectLst/>
                <a:latin typeface="+mn-lt"/>
                <a:ea typeface="+mn-ea"/>
                <a:cs typeface="+mn-cs"/>
              </a:rPr>
              <a:t>つの</a:t>
            </a:r>
            <a:r>
              <a:rPr kumimoji="1" lang="ja-JP" altLang="en-US" sz="1200" b="0" i="0" kern="1200" dirty="0">
                <a:solidFill>
                  <a:schemeClr val="tx1"/>
                </a:solidFill>
                <a:effectLst/>
                <a:latin typeface="+mn-lt"/>
                <a:ea typeface="+mn-ea"/>
                <a:cs typeface="+mn-cs"/>
              </a:rPr>
              <a:t>大学の合同プログラム：</a:t>
            </a:r>
            <a:r>
              <a:rPr kumimoji="1" lang="en-US" altLang="ja-JP" sz="1200" b="0" i="0" kern="1200" dirty="0">
                <a:solidFill>
                  <a:schemeClr val="tx1"/>
                </a:solidFill>
                <a:effectLst/>
                <a:latin typeface="+mn-lt"/>
                <a:ea typeface="+mn-ea"/>
                <a:cs typeface="+mn-cs"/>
              </a:rPr>
              <a:t>NTNU</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カタルーニャ工科大（スペイン），デルフト工科大（オランダ），ロンドン市立大，サザンプトン大（イギリス）</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さっきの参加者は，インターネット検索でこのプログラムを見つけて，応募し，参加している．</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24</a:t>
            </a:fld>
            <a:endParaRPr kumimoji="1" lang="ja-JP" altLang="en-US"/>
          </a:p>
        </p:txBody>
      </p:sp>
    </p:spTree>
    <p:extLst>
      <p:ext uri="{BB962C8B-B14F-4D97-AF65-F5344CB8AC3E}">
        <p14:creationId xmlns:p14="http://schemas.microsoft.com/office/powerpoint/2010/main" val="1171254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err="1"/>
              <a:t>CoMEM</a:t>
            </a:r>
            <a:r>
              <a:rPr lang="ja-JP" altLang="en-US" dirty="0"/>
              <a:t>エクスカージョン　</a:t>
            </a:r>
            <a:endParaRPr lang="en-US" altLang="ja-JP" dirty="0"/>
          </a:p>
          <a:p>
            <a:r>
              <a:rPr lang="ja-JP" altLang="en-US" dirty="0"/>
              <a:t>アメリカ、イラン、エジプト、カナダ、中国，フィジー、などなど。エクスカーションの参加者は</a:t>
            </a:r>
            <a:r>
              <a:rPr lang="en-US" altLang="ja-JP" dirty="0"/>
              <a:t>28</a:t>
            </a:r>
            <a:r>
              <a:rPr lang="ja-JP" altLang="en-US" dirty="0"/>
              <a:t>人でしたが、国籍は（金野の日本を含めて）</a:t>
            </a:r>
            <a:r>
              <a:rPr lang="en-US" altLang="ja-JP" dirty="0"/>
              <a:t>14</a:t>
            </a:r>
            <a:r>
              <a:rPr lang="ja-JP" altLang="en-US" dirty="0"/>
              <a:t>カ国に渡っている。</a:t>
            </a:r>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25</a:t>
            </a:fld>
            <a:endParaRPr kumimoji="1" lang="ja-JP" altLang="en-US"/>
          </a:p>
        </p:txBody>
      </p:sp>
    </p:spTree>
    <p:extLst>
      <p:ext uri="{BB962C8B-B14F-4D97-AF65-F5344CB8AC3E}">
        <p14:creationId xmlns:p14="http://schemas.microsoft.com/office/powerpoint/2010/main" val="2544788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NTNU</a:t>
            </a:r>
            <a:r>
              <a:rPr kumimoji="1" lang="ja-JP" altLang="en-US" dirty="0"/>
              <a:t>（ノルウェー科学技術大学）</a:t>
            </a:r>
            <a:endParaRPr kumimoji="1" lang="en-US" altLang="ja-JP" dirty="0"/>
          </a:p>
          <a:p>
            <a:r>
              <a:rPr kumimoji="1" lang="en-US" altLang="ja-JP" dirty="0" err="1"/>
              <a:t>SAMCoT</a:t>
            </a:r>
            <a:r>
              <a:rPr kumimoji="1" lang="ja-JP" altLang="en-US" dirty="0"/>
              <a:t>プロジェクト（持続的な極域海洋・沿岸工学）</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26</a:t>
            </a:fld>
            <a:endParaRPr kumimoji="1" lang="ja-JP" altLang="en-US"/>
          </a:p>
        </p:txBody>
      </p:sp>
    </p:spTree>
    <p:extLst>
      <p:ext uri="{BB962C8B-B14F-4D97-AF65-F5344CB8AC3E}">
        <p14:creationId xmlns:p14="http://schemas.microsoft.com/office/powerpoint/2010/main" val="421376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博士課程の学生</a:t>
            </a:r>
            <a:endParaRPr kumimoji="1" lang="en-US" altLang="ja-JP" dirty="0"/>
          </a:p>
          <a:p>
            <a:r>
              <a:rPr kumimoji="1" lang="ja-JP" altLang="en-US" dirty="0"/>
              <a:t>多くの国で，博士課程は「仕事」．奨学金をもらって研究する．</a:t>
            </a:r>
            <a:endParaRPr kumimoji="1" lang="en-US" altLang="ja-JP" dirty="0"/>
          </a:p>
          <a:p>
            <a:r>
              <a:rPr kumimoji="1" lang="en-US" altLang="ja-JP" dirty="0"/>
              <a:t>Andrei</a:t>
            </a:r>
            <a:r>
              <a:rPr kumimoji="1" lang="ja-JP" altLang="en-US" dirty="0"/>
              <a:t>はベラルーシ人</a:t>
            </a:r>
            <a:endParaRPr kumimoji="1" lang="en-US" altLang="ja-JP" dirty="0"/>
          </a:p>
          <a:p>
            <a:r>
              <a:rPr kumimoji="1" lang="ja-JP" altLang="en-US" dirty="0"/>
              <a:t>ベラルーシ，ロシア，ドイツ，ロシア，スウェーデン，フランス，タジキスタン，ドイツ，オランダ，フィンランド，ロシア，オランダ，ノルウェー，ノルウェー，タジキスタン，ロシア</a:t>
            </a:r>
            <a:endParaRPr kumimoji="1" lang="en-US" altLang="ja-JP" dirty="0"/>
          </a:p>
          <a:p>
            <a:r>
              <a:rPr kumimoji="1" lang="ja-JP" altLang="en-US" dirty="0"/>
              <a:t>ノルウェー，中国，ロシア，ノルウェー，ロシア，ノルウェー，ノルウェー，エチオピア，ノルウェー</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27</a:t>
            </a:fld>
            <a:endParaRPr kumimoji="1" lang="ja-JP" altLang="en-US"/>
          </a:p>
        </p:txBody>
      </p:sp>
    </p:spTree>
    <p:extLst>
      <p:ext uri="{BB962C8B-B14F-4D97-AF65-F5344CB8AC3E}">
        <p14:creationId xmlns:p14="http://schemas.microsoft.com/office/powerpoint/2010/main" val="2855042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物理ベースモデリングという解析手法を氷海工学に応用した最初の例．だからパイオニアとして認知されている．</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28</a:t>
            </a:fld>
            <a:endParaRPr kumimoji="1" lang="ja-JP" altLang="en-US"/>
          </a:p>
        </p:txBody>
      </p:sp>
    </p:spTree>
    <p:extLst>
      <p:ext uri="{BB962C8B-B14F-4D97-AF65-F5344CB8AC3E}">
        <p14:creationId xmlns:p14="http://schemas.microsoft.com/office/powerpoint/2010/main" val="126160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3</a:t>
            </a:fld>
            <a:endParaRPr kumimoji="1" lang="ja-JP" altLang="en-US"/>
          </a:p>
        </p:txBody>
      </p:sp>
    </p:spTree>
    <p:extLst>
      <p:ext uri="{BB962C8B-B14F-4D97-AF65-F5344CB8AC3E}">
        <p14:creationId xmlns:p14="http://schemas.microsoft.com/office/powerpoint/2010/main" val="53740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Amber Rix</a:t>
            </a:r>
            <a:r>
              <a:rPr kumimoji="1" lang="ja-JP" altLang="en-US" dirty="0"/>
              <a:t>ちゃんは（当時は）学生だった．</a:t>
            </a:r>
            <a:r>
              <a:rPr kumimoji="1" lang="en-US" altLang="ja-JP" dirty="0"/>
              <a:t>CAD</a:t>
            </a:r>
            <a:r>
              <a:rPr kumimoji="1" lang="ja-JP" altLang="en-US" dirty="0"/>
              <a:t>（製図）と経営を勉強していた．</a:t>
            </a:r>
            <a:endParaRPr kumimoji="1" lang="en-US" altLang="ja-JP" dirty="0"/>
          </a:p>
          <a:p>
            <a:r>
              <a:rPr kumimoji="1" lang="ja-JP" altLang="en-US" dirty="0"/>
              <a:t>（細かくいうと，コミュニティカレッジの学生．コミュニティカレッジは日本で言ったら，短大と専門学校を混ぜたようなもの．）</a:t>
            </a:r>
            <a:endParaRPr kumimoji="1" lang="en-US" altLang="ja-JP" dirty="0"/>
          </a:p>
          <a:p>
            <a:r>
              <a:rPr kumimoji="1" lang="ja-JP" altLang="en-US" dirty="0"/>
              <a:t>学生がどうしてお店を立ち上げることができたのか</a:t>
            </a:r>
            <a:r>
              <a:rPr kumimoji="1" lang="en-US" altLang="ja-JP" dirty="0"/>
              <a:t>? </a:t>
            </a:r>
            <a:r>
              <a:rPr kumimoji="1" lang="ja-JP" altLang="en-US" dirty="0"/>
              <a:t>資金をどうやって調達したか</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4</a:t>
            </a:fld>
            <a:endParaRPr kumimoji="1" lang="ja-JP" altLang="en-US"/>
          </a:p>
        </p:txBody>
      </p:sp>
    </p:spTree>
    <p:extLst>
      <p:ext uri="{BB962C8B-B14F-4D97-AF65-F5344CB8AC3E}">
        <p14:creationId xmlns:p14="http://schemas.microsoft.com/office/powerpoint/2010/main" val="100437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KickStarter</a:t>
            </a:r>
            <a:r>
              <a:rPr kumimoji="1" lang="ja-JP" altLang="en-US" dirty="0"/>
              <a:t>でスタートアップ資金を調達している．</a:t>
            </a:r>
            <a:endParaRPr kumimoji="1" lang="en-US" altLang="ja-JP" dirty="0"/>
          </a:p>
          <a:p>
            <a:r>
              <a:rPr kumimoji="1" lang="ja-JP" altLang="en-US" dirty="0"/>
              <a:t>（</a:t>
            </a:r>
            <a:r>
              <a:rPr kumimoji="1" lang="ja-JP" altLang="en-US" b="1" dirty="0"/>
              <a:t>注意：お金の話は，あとで</a:t>
            </a:r>
            <a:r>
              <a:rPr kumimoji="1" lang="ja-JP" altLang="en-US" dirty="0"/>
              <a:t>）</a:t>
            </a:r>
            <a:endParaRPr kumimoji="1" lang="en-US" altLang="ja-JP" dirty="0"/>
          </a:p>
          <a:p>
            <a:r>
              <a:rPr kumimoji="1" lang="en-US" altLang="ja-JP" sz="1200" b="1" i="0" kern="1200" dirty="0">
                <a:solidFill>
                  <a:schemeClr val="tx1"/>
                </a:solidFill>
                <a:effectLst/>
                <a:latin typeface="+mn-lt"/>
                <a:ea typeface="+mn-ea"/>
                <a:cs typeface="+mn-cs"/>
              </a:rPr>
              <a:t>Kickstarter</a:t>
            </a:r>
            <a:r>
              <a:rPr kumimoji="1" lang="ja-JP" altLang="en-US" sz="1200" b="0" i="0" kern="1200" dirty="0">
                <a:solidFill>
                  <a:schemeClr val="tx1"/>
                </a:solidFill>
                <a:effectLst/>
                <a:latin typeface="+mn-lt"/>
                <a:ea typeface="+mn-ea"/>
                <a:cs typeface="+mn-cs"/>
              </a:rPr>
              <a:t>とは</a:t>
            </a:r>
            <a:r>
              <a:rPr kumimoji="1" lang="en-US" altLang="ja-JP" sz="1200" b="0" i="0" kern="1200" dirty="0">
                <a:solidFill>
                  <a:schemeClr val="tx1"/>
                </a:solidFill>
                <a:effectLst/>
                <a:latin typeface="+mn-lt"/>
                <a:ea typeface="+mn-ea"/>
                <a:cs typeface="+mn-cs"/>
              </a:rPr>
              <a:t>2009</a:t>
            </a:r>
            <a:r>
              <a:rPr kumimoji="1" lang="ja-JP" altLang="en-US" sz="1200" b="0" i="0" kern="1200" dirty="0">
                <a:solidFill>
                  <a:schemeClr val="tx1"/>
                </a:solidFill>
                <a:effectLst/>
                <a:latin typeface="+mn-lt"/>
                <a:ea typeface="+mn-ea"/>
                <a:cs typeface="+mn-cs"/>
              </a:rPr>
              <a:t>年に設立された</a:t>
            </a:r>
            <a:r>
              <a:rPr kumimoji="1" lang="ja-JP" altLang="en-US" sz="1200" b="0" i="0" u="none" strike="noStrike" kern="1200" dirty="0">
                <a:solidFill>
                  <a:schemeClr val="tx1"/>
                </a:solidFill>
                <a:effectLst/>
                <a:latin typeface="+mn-lt"/>
                <a:ea typeface="+mn-ea"/>
                <a:cs typeface="+mn-cs"/>
                <a:hlinkClick r:id="rId3" tooltip="アメリカ合衆国"/>
              </a:rPr>
              <a:t>アメリカ合衆国</a:t>
            </a:r>
            <a:r>
              <a:rPr kumimoji="1" lang="ja-JP" altLang="en-US" sz="1200" b="0" i="0" kern="1200" dirty="0">
                <a:solidFill>
                  <a:schemeClr val="tx1"/>
                </a:solidFill>
                <a:effectLst/>
                <a:latin typeface="+mn-lt"/>
                <a:ea typeface="+mn-ea"/>
                <a:cs typeface="+mn-cs"/>
              </a:rPr>
              <a:t>の民間営利企業で、自社のウェブサイトにおいてクリエイティブなプロジェクトに向けて</a:t>
            </a:r>
            <a:r>
              <a:rPr kumimoji="1" lang="ja-JP" altLang="en-US" sz="1200" b="0" i="0" u="none" strike="noStrike" kern="1200" dirty="0">
                <a:solidFill>
                  <a:schemeClr val="tx1"/>
                </a:solidFill>
                <a:effectLst/>
                <a:latin typeface="+mn-lt"/>
                <a:ea typeface="+mn-ea"/>
                <a:cs typeface="+mn-cs"/>
                <a:hlinkClick r:id="rId4" tooltip="クラウドファンディング"/>
              </a:rPr>
              <a:t>クラウドファンディング</a:t>
            </a:r>
            <a:r>
              <a:rPr kumimoji="1" lang="ja-JP" altLang="en-US" sz="1200" b="0" i="0" kern="1200" dirty="0">
                <a:solidFill>
                  <a:schemeClr val="tx1"/>
                </a:solidFill>
                <a:effectLst/>
                <a:latin typeface="+mn-lt"/>
                <a:ea typeface="+mn-ea"/>
                <a:cs typeface="+mn-cs"/>
              </a:rPr>
              <a:t>による資金調達を行う手段を提供している</a:t>
            </a:r>
            <a:r>
              <a:rPr kumimoji="1" lang="en-US" altLang="ja-JP" sz="1200" b="0" i="0" u="none" strike="noStrike" kern="1200" baseline="30000" dirty="0">
                <a:solidFill>
                  <a:schemeClr val="tx1"/>
                </a:solidFill>
                <a:effectLst/>
                <a:latin typeface="+mn-lt"/>
                <a:ea typeface="+mn-ea"/>
                <a:cs typeface="+mn-cs"/>
                <a:hlinkClick r:id="rId5"/>
              </a:rPr>
              <a:t>[1]</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tx1"/>
                </a:solidFill>
                <a:effectLst/>
                <a:latin typeface="+mn-lt"/>
                <a:ea typeface="+mn-ea"/>
                <a:cs typeface="+mn-cs"/>
              </a:rPr>
              <a:t>クラウドファンディング</a:t>
            </a:r>
            <a:r>
              <a:rPr kumimoji="1" lang="ja-JP" altLang="en-US" sz="1200" b="0" i="0" kern="1200" dirty="0">
                <a:solidFill>
                  <a:schemeClr val="tx1"/>
                </a:solidFill>
                <a:effectLst/>
                <a:latin typeface="+mn-lt"/>
                <a:ea typeface="+mn-ea"/>
                <a:cs typeface="+mn-cs"/>
              </a:rPr>
              <a:t>（</a:t>
            </a:r>
            <a:r>
              <a:rPr kumimoji="1" lang="ja-JP" altLang="en-US" sz="1200" b="0" i="0" u="none" strike="noStrike" kern="1200" dirty="0">
                <a:solidFill>
                  <a:schemeClr val="tx1"/>
                </a:solidFill>
                <a:effectLst/>
                <a:latin typeface="+mn-lt"/>
                <a:ea typeface="+mn-ea"/>
                <a:cs typeface="+mn-cs"/>
                <a:hlinkClick r:id="rId6" tooltip="英語"/>
              </a:rPr>
              <a:t>英語</a:t>
            </a:r>
            <a:r>
              <a:rPr kumimoji="1" lang="en-US" altLang="ja-JP" sz="1200" b="0" i="0" kern="1200" dirty="0">
                <a:solidFill>
                  <a:schemeClr val="tx1"/>
                </a:solidFill>
                <a:effectLst/>
                <a:latin typeface="+mn-lt"/>
                <a:ea typeface="+mn-ea"/>
                <a:cs typeface="+mn-cs"/>
              </a:rPr>
              <a:t>: Crowdfunding</a:t>
            </a:r>
            <a:r>
              <a:rPr kumimoji="1" lang="ja-JP" altLang="en-US" sz="1200" b="0" i="0" kern="1200" dirty="0">
                <a:solidFill>
                  <a:schemeClr val="tx1"/>
                </a:solidFill>
                <a:effectLst/>
                <a:latin typeface="+mn-lt"/>
                <a:ea typeface="+mn-ea"/>
                <a:cs typeface="+mn-cs"/>
              </a:rPr>
              <a:t>）とは、不特定多数の人が通常インターネット経由で他の人々や組織に財源の提供や協力などを行うことを指す、群衆（</a:t>
            </a:r>
            <a:r>
              <a:rPr kumimoji="1" lang="en-US" altLang="ja-JP" sz="1200" b="0" i="0" kern="1200" dirty="0">
                <a:solidFill>
                  <a:schemeClr val="tx1"/>
                </a:solidFill>
                <a:effectLst/>
                <a:latin typeface="+mn-lt"/>
                <a:ea typeface="+mn-ea"/>
                <a:cs typeface="+mn-cs"/>
              </a:rPr>
              <a:t>crowd</a:t>
            </a:r>
            <a:r>
              <a:rPr kumimoji="1" lang="ja-JP" altLang="en-US" sz="1200" b="0" i="0" kern="1200" dirty="0">
                <a:solidFill>
                  <a:schemeClr val="tx1"/>
                </a:solidFill>
                <a:effectLst/>
                <a:latin typeface="+mn-lt"/>
                <a:ea typeface="+mn-ea"/>
                <a:cs typeface="+mn-cs"/>
              </a:rPr>
              <a:t>）と資金調達（</a:t>
            </a:r>
            <a:r>
              <a:rPr kumimoji="1" lang="en-US" altLang="ja-JP" sz="1200" b="0" i="0" kern="1200" dirty="0">
                <a:solidFill>
                  <a:schemeClr val="tx1"/>
                </a:solidFill>
                <a:effectLst/>
                <a:latin typeface="+mn-lt"/>
                <a:ea typeface="+mn-ea"/>
                <a:cs typeface="+mn-cs"/>
              </a:rPr>
              <a:t>funding</a:t>
            </a:r>
            <a:r>
              <a:rPr kumimoji="1" lang="ja-JP" altLang="en-US" sz="1200" b="0" i="0" kern="1200" dirty="0">
                <a:solidFill>
                  <a:schemeClr val="tx1"/>
                </a:solidFill>
                <a:effectLst/>
                <a:latin typeface="+mn-lt"/>
                <a:ea typeface="+mn-ea"/>
                <a:cs typeface="+mn-cs"/>
              </a:rPr>
              <a:t>）を組み合わせた造語である</a:t>
            </a:r>
            <a:r>
              <a:rPr kumimoji="1" lang="en-US" altLang="ja-JP" sz="1200" b="0" i="0" u="none" strike="noStrike" kern="1200" baseline="30000" dirty="0">
                <a:solidFill>
                  <a:schemeClr val="tx1"/>
                </a:solidFill>
                <a:effectLst/>
                <a:latin typeface="+mn-lt"/>
                <a:ea typeface="+mn-ea"/>
                <a:cs typeface="+mn-cs"/>
                <a:hlinkClick r:id="rId7"/>
              </a:rPr>
              <a:t>[1]</a:t>
            </a:r>
            <a:r>
              <a:rPr kumimoji="1" lang="en-US" altLang="ja-JP" sz="1200" b="0" i="0" u="none" strike="noStrike" kern="1200" baseline="30000" dirty="0">
                <a:solidFill>
                  <a:schemeClr val="tx1"/>
                </a:solidFill>
                <a:effectLst/>
                <a:latin typeface="+mn-lt"/>
                <a:ea typeface="+mn-ea"/>
                <a:cs typeface="+mn-cs"/>
                <a:hlinkClick r:id="rId8"/>
              </a:rPr>
              <a:t>[2]</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a:solidFill>
                <a:schemeClr val="tx1"/>
              </a:solidFill>
              <a:effectLst/>
              <a:latin typeface="+mn-lt"/>
              <a:ea typeface="+mn-ea"/>
              <a:cs typeface="+mn-cs"/>
            </a:endParaRPr>
          </a:p>
          <a:p>
            <a:r>
              <a:rPr kumimoji="1" lang="ja-JP" altLang="en-US" dirty="0"/>
              <a:t>見返りは，サイコロそのもの．店で買うよりも安く入手できた．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5</a:t>
            </a:fld>
            <a:endParaRPr kumimoji="1" lang="ja-JP" altLang="en-US"/>
          </a:p>
        </p:txBody>
      </p:sp>
    </p:spTree>
    <p:extLst>
      <p:ext uri="{BB962C8B-B14F-4D97-AF65-F5344CB8AC3E}">
        <p14:creationId xmlns:p14="http://schemas.microsoft.com/office/powerpoint/2010/main" val="2366244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KickStarter</a:t>
            </a:r>
            <a:r>
              <a:rPr kumimoji="1" lang="ja-JP" altLang="en-US" dirty="0"/>
              <a:t>で資金を募っていたときの，紹介ビデオ．</a:t>
            </a:r>
            <a:endParaRPr kumimoji="1" lang="en-US" altLang="ja-JP" dirty="0"/>
          </a:p>
          <a:p>
            <a:r>
              <a:rPr kumimoji="1" lang="ja-JP" altLang="en-US" dirty="0"/>
              <a:t>穴の深さを精密に制御して，サイコロの</a:t>
            </a:r>
            <a:r>
              <a:rPr kumimoji="1" lang="en-US" altLang="ja-JP" dirty="0"/>
              <a:t>1</a:t>
            </a:r>
            <a:r>
              <a:rPr kumimoji="1" lang="ja-JP" altLang="en-US" dirty="0"/>
              <a:t>～</a:t>
            </a:r>
            <a:r>
              <a:rPr kumimoji="1" lang="en-US" altLang="ja-JP" dirty="0"/>
              <a:t>6</a:t>
            </a:r>
            <a:r>
              <a:rPr kumimoji="1" lang="ja-JP" altLang="en-US" dirty="0"/>
              <a:t>の目が均等に出るようにしている．</a:t>
            </a:r>
            <a:endParaRPr kumimoji="1" lang="en-US" altLang="ja-JP" dirty="0"/>
          </a:p>
          <a:p>
            <a:r>
              <a:rPr kumimoji="1" lang="ja-JP" altLang="en-US" dirty="0"/>
              <a:t>金属の種類：アルミ，ステンレス，真鍮，銅，チタン，タングステン</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6</a:t>
            </a:fld>
            <a:endParaRPr kumimoji="1" lang="ja-JP" altLang="en-US"/>
          </a:p>
        </p:txBody>
      </p:sp>
    </p:spTree>
    <p:extLst>
      <p:ext uri="{BB962C8B-B14F-4D97-AF65-F5344CB8AC3E}">
        <p14:creationId xmlns:p14="http://schemas.microsoft.com/office/powerpoint/2010/main" val="428117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（金属の種類：アルミ，ステンレス，真鍮，銅，チタン，タングステン）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集めた資金＝約</a:t>
            </a:r>
            <a:r>
              <a:rPr kumimoji="1" lang="en-US" altLang="ja-JP" dirty="0"/>
              <a:t>1,500</a:t>
            </a:r>
            <a:r>
              <a:rPr kumimoji="1" lang="ja-JP" altLang="en-US" dirty="0"/>
              <a:t>万円．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7</a:t>
            </a:fld>
            <a:endParaRPr kumimoji="1" lang="ja-JP" altLang="en-US"/>
          </a:p>
        </p:txBody>
      </p:sp>
    </p:spTree>
    <p:extLst>
      <p:ext uri="{BB962C8B-B14F-4D97-AF65-F5344CB8AC3E}">
        <p14:creationId xmlns:p14="http://schemas.microsoft.com/office/powerpoint/2010/main" val="231527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Etsy</a:t>
            </a:r>
            <a:r>
              <a:rPr kumimoji="1" lang="ja-JP" altLang="en-US" dirty="0"/>
              <a:t>はアメリカのネットショップ．日本で言ったら楽天みたいな会社．</a:t>
            </a:r>
            <a:endParaRPr kumimoji="1" lang="en-US" altLang="ja-JP" dirty="0"/>
          </a:p>
          <a:p>
            <a:r>
              <a:rPr kumimoji="1" lang="ja-JP" altLang="en-US" dirty="0"/>
              <a:t>日本語化されている．価格も日本円表示．</a:t>
            </a:r>
            <a:endParaRPr kumimoji="1" lang="en-US" altLang="ja-JP" dirty="0"/>
          </a:p>
          <a:p>
            <a:r>
              <a:rPr kumimoji="1" lang="ja-JP" altLang="en-US" dirty="0"/>
              <a:t>多言語化されている．→世界中からこのサイコロを買うことができる．</a:t>
            </a:r>
            <a:endParaRPr kumimoji="1" lang="en-US" altLang="ja-JP" dirty="0"/>
          </a:p>
          <a:p>
            <a:r>
              <a:rPr kumimoji="1" lang="ja-JP" altLang="en-US" dirty="0"/>
              <a:t>逆に，日本からも世界中に売れる．</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8</a:t>
            </a:fld>
            <a:endParaRPr kumimoji="1" lang="ja-JP" altLang="en-US"/>
          </a:p>
        </p:txBody>
      </p:sp>
    </p:spTree>
    <p:extLst>
      <p:ext uri="{BB962C8B-B14F-4D97-AF65-F5344CB8AC3E}">
        <p14:creationId xmlns:p14="http://schemas.microsoft.com/office/powerpoint/2010/main" val="381365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工学院大でも</a:t>
            </a:r>
            <a:r>
              <a:rPr kumimoji="1" lang="en-US" altLang="ja-JP" dirty="0"/>
              <a:t>3D</a:t>
            </a:r>
            <a:r>
              <a:rPr kumimoji="1" lang="ja-JP" altLang="en-US" dirty="0"/>
              <a:t>プリンタと</a:t>
            </a:r>
            <a:r>
              <a:rPr kumimoji="1" lang="en-US" altLang="ja-JP" dirty="0"/>
              <a:t>3D CAD</a:t>
            </a:r>
            <a:r>
              <a:rPr kumimoji="1" lang="ja-JP" altLang="en-US" dirty="0"/>
              <a:t>の講習会を実施している</a:t>
            </a:r>
            <a:endParaRPr kumimoji="1" lang="en-US" altLang="ja-JP" dirty="0"/>
          </a:p>
          <a:p>
            <a:r>
              <a:rPr kumimoji="1" lang="ja-JP" altLang="en-US" dirty="0"/>
              <a:t>（機シス・見崎先生）</a:t>
            </a:r>
          </a:p>
        </p:txBody>
      </p:sp>
      <p:sp>
        <p:nvSpPr>
          <p:cNvPr id="4" name="スライド番号プレースホルダー 3"/>
          <p:cNvSpPr>
            <a:spLocks noGrp="1"/>
          </p:cNvSpPr>
          <p:nvPr>
            <p:ph type="sldNum" sz="quarter" idx="10"/>
          </p:nvPr>
        </p:nvSpPr>
        <p:spPr/>
        <p:txBody>
          <a:bodyPr/>
          <a:lstStyle/>
          <a:p>
            <a:fld id="{D5A46F1D-1C93-4AA2-822D-42279853E0D9}" type="slidenum">
              <a:rPr kumimoji="1" lang="ja-JP" altLang="en-US" smtClean="0"/>
              <a:t>13</a:t>
            </a:fld>
            <a:endParaRPr kumimoji="1" lang="ja-JP" altLang="en-US"/>
          </a:p>
        </p:txBody>
      </p:sp>
    </p:spTree>
    <p:extLst>
      <p:ext uri="{BB962C8B-B14F-4D97-AF65-F5344CB8AC3E}">
        <p14:creationId xmlns:p14="http://schemas.microsoft.com/office/powerpoint/2010/main" val="241950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1_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772585" y="635001"/>
            <a:ext cx="10883900" cy="6858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27618" y="1422400"/>
            <a:ext cx="10814049" cy="24257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テキスト プレースホルダ 3"/>
          <p:cNvSpPr>
            <a:spLocks noGrp="1"/>
          </p:cNvSpPr>
          <p:nvPr>
            <p:ph type="body" sz="half" idx="2"/>
          </p:nvPr>
        </p:nvSpPr>
        <p:spPr>
          <a:xfrm>
            <a:off x="827618" y="3937000"/>
            <a:ext cx="10814049" cy="2489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7"/>
          <p:cNvSpPr>
            <a:spLocks noGrp="1" noChangeArrowheads="1"/>
          </p:cNvSpPr>
          <p:nvPr>
            <p:ph type="dt" sz="half" idx="10"/>
          </p:nvPr>
        </p:nvSpPr>
        <p:spPr/>
        <p:txBody>
          <a:bodyPr/>
          <a:lstStyle>
            <a:lvl1pPr>
              <a:defRPr/>
            </a:lvl1pPr>
          </a:lstStyle>
          <a:p>
            <a:pPr>
              <a:defRPr/>
            </a:pPr>
            <a:r>
              <a:rPr lang="en-US" altLang="ja-JP"/>
              <a:t>2014-11-01</a:t>
            </a:r>
          </a:p>
        </p:txBody>
      </p:sp>
      <p:sp>
        <p:nvSpPr>
          <p:cNvPr id="6" name="Rectangle 68"/>
          <p:cNvSpPr>
            <a:spLocks noGrp="1" noChangeArrowheads="1"/>
          </p:cNvSpPr>
          <p:nvPr>
            <p:ph type="ftr" sz="quarter" idx="11"/>
          </p:nvPr>
        </p:nvSpPr>
        <p:spPr>
          <a:xfrm>
            <a:off x="3793067" y="6605588"/>
            <a:ext cx="4605867" cy="252412"/>
          </a:xfrm>
        </p:spPr>
        <p:txBody>
          <a:bodyPr/>
          <a:lstStyle>
            <a:lvl1pPr>
              <a:defRPr/>
            </a:lvl1pPr>
          </a:lstStyle>
          <a:p>
            <a:pPr>
              <a:defRPr/>
            </a:pPr>
            <a:r>
              <a:rPr lang="zh-CN" altLang="en-US"/>
              <a:t>日本航海学会第</a:t>
            </a:r>
            <a:r>
              <a:rPr lang="en-US" altLang="zh-CN"/>
              <a:t>131</a:t>
            </a:r>
            <a:r>
              <a:rPr lang="zh-CN" altLang="en-US"/>
              <a:t>回講演会</a:t>
            </a:r>
            <a:endParaRPr lang="en-US" altLang="ja-JP"/>
          </a:p>
        </p:txBody>
      </p:sp>
      <p:sp>
        <p:nvSpPr>
          <p:cNvPr id="7" name="Rectangle 69"/>
          <p:cNvSpPr>
            <a:spLocks noGrp="1" noChangeArrowheads="1"/>
          </p:cNvSpPr>
          <p:nvPr>
            <p:ph type="sldNum" sz="quarter" idx="12"/>
          </p:nvPr>
        </p:nvSpPr>
        <p:spPr/>
        <p:txBody>
          <a:bodyPr/>
          <a:lstStyle>
            <a:lvl1pPr>
              <a:defRPr/>
            </a:lvl1pPr>
          </a:lstStyle>
          <a:p>
            <a:pPr>
              <a:defRPr/>
            </a:pPr>
            <a:fld id="{994339F7-10C1-4743-8443-2496EA8B9C1B}" type="slidenum">
              <a:rPr lang="en-US" altLang="ja-JP" smtClean="0"/>
              <a:pPr>
                <a:defRPr/>
              </a:pPr>
              <a:t>‹#›</a:t>
            </a:fld>
            <a:endParaRPr lang="en-US" altLang="ja-JP"/>
          </a:p>
        </p:txBody>
      </p:sp>
    </p:spTree>
    <p:extLst>
      <p:ext uri="{BB962C8B-B14F-4D97-AF65-F5344CB8AC3E}">
        <p14:creationId xmlns:p14="http://schemas.microsoft.com/office/powerpoint/2010/main" val="384251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7/12/2019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7/12/2019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7/12/2019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68" r:id="rId18"/>
  </p:sldLayoutIdLst>
  <p:txStyles>
    <p:titleStyle>
      <a:lvl1pPr algn="l" defTabSz="457200" rtl="0" eaLnBrk="1" latinLnBrk="0" hangingPunct="1">
        <a:spcBef>
          <a:spcPct val="0"/>
        </a:spcBef>
        <a:buNone/>
        <a:defRPr kumimoji="1"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kumimoji="1"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kumimoji="1"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kumimoji="1"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kumimoji="1"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kumimoji="1"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kumimoji="1"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kumimoji="1"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kumimoji="1"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kumimoji="1"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hyperlink" Target="https://www.ntnu.edu/studies/mscome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ntnu.edu/samcot"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https://www.etsy.com/shop/RixDice?ref=si_sho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kickstarter.com/projects/124127689/precision-machined-dice?ref=nav_search"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kickstarter.com/projects/124127689/precision-machined-dice?ref=nav_search"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etsy.com/shop/RixDice?ref=si_shop"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1FB0DF-8310-4F0A-B953-72E6D928875F}"/>
              </a:ext>
            </a:extLst>
          </p:cNvPr>
          <p:cNvSpPr>
            <a:spLocks noGrp="1"/>
          </p:cNvSpPr>
          <p:nvPr>
            <p:ph type="ctrTitle"/>
          </p:nvPr>
        </p:nvSpPr>
        <p:spPr/>
        <p:txBody>
          <a:bodyPr/>
          <a:lstStyle/>
          <a:p>
            <a:r>
              <a:rPr kumimoji="1" lang="ja-JP" altLang="en-US" dirty="0"/>
              <a:t>グローバリゼーションを</a:t>
            </a:r>
            <a:br>
              <a:rPr kumimoji="1" lang="en-US" altLang="ja-JP" dirty="0"/>
            </a:br>
            <a:r>
              <a:rPr kumimoji="1" lang="ja-JP" altLang="en-US" dirty="0"/>
              <a:t>味方に・武器に</a:t>
            </a:r>
          </a:p>
        </p:txBody>
      </p:sp>
      <p:sp>
        <p:nvSpPr>
          <p:cNvPr id="3" name="サブタイトル 2">
            <a:extLst>
              <a:ext uri="{FF2B5EF4-FFF2-40B4-BE49-F238E27FC236}">
                <a16:creationId xmlns:a16="http://schemas.microsoft.com/office/drawing/2014/main" id="{6C47F845-4A44-4FB7-A43E-E6318EFFC299}"/>
              </a:ext>
            </a:extLst>
          </p:cNvPr>
          <p:cNvSpPr>
            <a:spLocks noGrp="1"/>
          </p:cNvSpPr>
          <p:nvPr>
            <p:ph type="subTitle" idx="1"/>
          </p:nvPr>
        </p:nvSpPr>
        <p:spPr/>
        <p:txBody>
          <a:bodyPr/>
          <a:lstStyle/>
          <a:p>
            <a:r>
              <a:rPr kumimoji="1" lang="ja-JP" altLang="en-US" dirty="0"/>
              <a:t>金野祥久　（機械工学科）</a:t>
            </a:r>
            <a:endParaRPr kumimoji="1" lang="en-US" altLang="ja-JP" dirty="0"/>
          </a:p>
          <a:p>
            <a:r>
              <a:rPr kumimoji="1" lang="ja-JP" altLang="en-US" dirty="0"/>
              <a:t>機械工学基礎演習</a:t>
            </a:r>
            <a:r>
              <a:rPr kumimoji="1" lang="en-US" altLang="ja-JP" dirty="0"/>
              <a:t>Ⅰ</a:t>
            </a:r>
            <a:r>
              <a:rPr kumimoji="1" lang="ja-JP" altLang="en-US" dirty="0"/>
              <a:t>　</a:t>
            </a:r>
            <a:r>
              <a:rPr kumimoji="1" lang="en-US" altLang="ja-JP" dirty="0"/>
              <a:t>2018</a:t>
            </a:r>
            <a:r>
              <a:rPr kumimoji="1" lang="ja-JP" altLang="en-US" dirty="0"/>
              <a:t>年</a:t>
            </a:r>
            <a:r>
              <a:rPr kumimoji="1" lang="en-US" altLang="ja-JP" dirty="0"/>
              <a:t>7</a:t>
            </a:r>
            <a:r>
              <a:rPr kumimoji="1" lang="ja-JP" altLang="en-US" dirty="0"/>
              <a:t>月</a:t>
            </a:r>
            <a:r>
              <a:rPr lang="en-US" altLang="ja-JP" dirty="0"/>
              <a:t>6</a:t>
            </a:r>
            <a:r>
              <a:rPr kumimoji="1" lang="ja-JP" altLang="en-US" dirty="0"/>
              <a:t>日</a:t>
            </a:r>
          </a:p>
        </p:txBody>
      </p:sp>
    </p:spTree>
    <p:extLst>
      <p:ext uri="{BB962C8B-B14F-4D97-AF65-F5344CB8AC3E}">
        <p14:creationId xmlns:p14="http://schemas.microsoft.com/office/powerpoint/2010/main" val="69719477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2FF09E-7A1C-4B9C-9565-1FF43A0B8655}"/>
              </a:ext>
            </a:extLst>
          </p:cNvPr>
          <p:cNvPicPr>
            <a:picLocks noChangeAspect="1"/>
          </p:cNvPicPr>
          <p:nvPr/>
        </p:nvPicPr>
        <p:blipFill>
          <a:blip r:embed="rId2"/>
          <a:stretch>
            <a:fillRect/>
          </a:stretch>
        </p:blipFill>
        <p:spPr>
          <a:xfrm>
            <a:off x="1981200" y="0"/>
            <a:ext cx="8229600" cy="6858000"/>
          </a:xfrm>
          <a:prstGeom prst="rect">
            <a:avLst/>
          </a:prstGeom>
        </p:spPr>
      </p:pic>
      <p:sp>
        <p:nvSpPr>
          <p:cNvPr id="5" name="吹き出し: 四角形 4">
            <a:extLst>
              <a:ext uri="{FF2B5EF4-FFF2-40B4-BE49-F238E27FC236}">
                <a16:creationId xmlns:a16="http://schemas.microsoft.com/office/drawing/2014/main" id="{C41E3C31-656B-4160-8B89-7E41F5CED432}"/>
              </a:ext>
            </a:extLst>
          </p:cNvPr>
          <p:cNvSpPr/>
          <p:nvPr/>
        </p:nvSpPr>
        <p:spPr>
          <a:xfrm>
            <a:off x="6400800" y="5210629"/>
            <a:ext cx="1901371" cy="812800"/>
          </a:xfrm>
          <a:prstGeom prst="wedgeRectCallout">
            <a:avLst>
              <a:gd name="adj1" fmla="val -50604"/>
              <a:gd name="adj2" fmla="val -141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a:t>
            </a:r>
            <a:r>
              <a:rPr kumimoji="1" lang="en-US" altLang="ja-JP" sz="2800" dirty="0"/>
              <a:t>\40,000</a:t>
            </a:r>
            <a:endParaRPr kumimoji="1" lang="ja-JP" altLang="en-US" sz="2800" dirty="0"/>
          </a:p>
        </p:txBody>
      </p:sp>
    </p:spTree>
    <p:extLst>
      <p:ext uri="{BB962C8B-B14F-4D97-AF65-F5344CB8AC3E}">
        <p14:creationId xmlns:p14="http://schemas.microsoft.com/office/powerpoint/2010/main" val="246100524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08726A-83B8-4BB1-96CC-D55F00517048}"/>
              </a:ext>
            </a:extLst>
          </p:cNvPr>
          <p:cNvPicPr>
            <a:picLocks noChangeAspect="1"/>
          </p:cNvPicPr>
          <p:nvPr/>
        </p:nvPicPr>
        <p:blipFill>
          <a:blip r:embed="rId2"/>
          <a:stretch>
            <a:fillRect/>
          </a:stretch>
        </p:blipFill>
        <p:spPr>
          <a:xfrm>
            <a:off x="363606" y="101600"/>
            <a:ext cx="7764082" cy="6429829"/>
          </a:xfrm>
          <a:prstGeom prst="rect">
            <a:avLst/>
          </a:prstGeom>
        </p:spPr>
      </p:pic>
      <p:pic>
        <p:nvPicPr>
          <p:cNvPr id="5" name="図 4">
            <a:extLst>
              <a:ext uri="{FF2B5EF4-FFF2-40B4-BE49-F238E27FC236}">
                <a16:creationId xmlns:a16="http://schemas.microsoft.com/office/drawing/2014/main" id="{C10A1B8B-8E61-4984-9826-934211E52A13}"/>
              </a:ext>
            </a:extLst>
          </p:cNvPr>
          <p:cNvPicPr>
            <a:picLocks noChangeAspect="1"/>
          </p:cNvPicPr>
          <p:nvPr/>
        </p:nvPicPr>
        <p:blipFill>
          <a:blip r:embed="rId3"/>
          <a:stretch>
            <a:fillRect/>
          </a:stretch>
        </p:blipFill>
        <p:spPr>
          <a:xfrm>
            <a:off x="7965068" y="3214914"/>
            <a:ext cx="3980188" cy="3450772"/>
          </a:xfrm>
          <a:prstGeom prst="rect">
            <a:avLst/>
          </a:prstGeom>
          <a:ln>
            <a:noFill/>
          </a:ln>
          <a:effectLst>
            <a:softEdge rad="112500"/>
          </a:effectLst>
        </p:spPr>
      </p:pic>
    </p:spTree>
    <p:extLst>
      <p:ext uri="{BB962C8B-B14F-4D97-AF65-F5344CB8AC3E}">
        <p14:creationId xmlns:p14="http://schemas.microsoft.com/office/powerpoint/2010/main" val="415993718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81319C-361D-46B2-9C31-2ED9CC2091CC}"/>
              </a:ext>
            </a:extLst>
          </p:cNvPr>
          <p:cNvPicPr>
            <a:picLocks noChangeAspect="1"/>
          </p:cNvPicPr>
          <p:nvPr/>
        </p:nvPicPr>
        <p:blipFill>
          <a:blip r:embed="rId2"/>
          <a:stretch>
            <a:fillRect/>
          </a:stretch>
        </p:blipFill>
        <p:spPr>
          <a:xfrm>
            <a:off x="1955448" y="0"/>
            <a:ext cx="8281103" cy="6858000"/>
          </a:xfrm>
          <a:prstGeom prst="rect">
            <a:avLst/>
          </a:prstGeom>
        </p:spPr>
      </p:pic>
    </p:spTree>
    <p:extLst>
      <p:ext uri="{BB962C8B-B14F-4D97-AF65-F5344CB8AC3E}">
        <p14:creationId xmlns:p14="http://schemas.microsoft.com/office/powerpoint/2010/main" val="281699204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A4A630A-4028-4B10-923B-5DE8A10BCE39}"/>
              </a:ext>
            </a:extLst>
          </p:cNvPr>
          <p:cNvPicPr>
            <a:picLocks noChangeAspect="1"/>
          </p:cNvPicPr>
          <p:nvPr/>
        </p:nvPicPr>
        <p:blipFill>
          <a:blip r:embed="rId3"/>
          <a:stretch>
            <a:fillRect/>
          </a:stretch>
        </p:blipFill>
        <p:spPr>
          <a:xfrm>
            <a:off x="4325257" y="1060755"/>
            <a:ext cx="7349086" cy="5511815"/>
          </a:xfrm>
          <a:prstGeom prst="rect">
            <a:avLst/>
          </a:prstGeom>
          <a:ln>
            <a:noFill/>
          </a:ln>
          <a:effectLst>
            <a:softEdge rad="112500"/>
          </a:effectLst>
        </p:spPr>
      </p:pic>
      <p:pic>
        <p:nvPicPr>
          <p:cNvPr id="7" name="図 6">
            <a:extLst>
              <a:ext uri="{FF2B5EF4-FFF2-40B4-BE49-F238E27FC236}">
                <a16:creationId xmlns:a16="http://schemas.microsoft.com/office/drawing/2014/main" id="{81121A2F-E356-438E-85B7-4CE5A8803193}"/>
              </a:ext>
            </a:extLst>
          </p:cNvPr>
          <p:cNvPicPr>
            <a:picLocks noChangeAspect="1"/>
          </p:cNvPicPr>
          <p:nvPr/>
        </p:nvPicPr>
        <p:blipFill>
          <a:blip r:embed="rId4"/>
          <a:stretch>
            <a:fillRect/>
          </a:stretch>
        </p:blipFill>
        <p:spPr>
          <a:xfrm>
            <a:off x="8216724" y="140343"/>
            <a:ext cx="3780114" cy="2835086"/>
          </a:xfrm>
          <a:prstGeom prst="rect">
            <a:avLst/>
          </a:prstGeom>
          <a:ln>
            <a:noFill/>
          </a:ln>
          <a:effectLst>
            <a:softEdge rad="112500"/>
          </a:effectLst>
        </p:spPr>
      </p:pic>
      <p:pic>
        <p:nvPicPr>
          <p:cNvPr id="11" name="図 10">
            <a:extLst>
              <a:ext uri="{FF2B5EF4-FFF2-40B4-BE49-F238E27FC236}">
                <a16:creationId xmlns:a16="http://schemas.microsoft.com/office/drawing/2014/main" id="{3C85D349-6C24-4E4D-B736-886D6A6E9301}"/>
              </a:ext>
            </a:extLst>
          </p:cNvPr>
          <p:cNvPicPr>
            <a:picLocks noChangeAspect="1"/>
          </p:cNvPicPr>
          <p:nvPr/>
        </p:nvPicPr>
        <p:blipFill>
          <a:blip r:embed="rId5"/>
          <a:stretch>
            <a:fillRect/>
          </a:stretch>
        </p:blipFill>
        <p:spPr>
          <a:xfrm>
            <a:off x="211333" y="2049192"/>
            <a:ext cx="5665411" cy="4249058"/>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D06B7BEF-F99B-49B7-8E02-2A99D149C009}"/>
              </a:ext>
            </a:extLst>
          </p:cNvPr>
          <p:cNvSpPr txBox="1"/>
          <p:nvPr/>
        </p:nvSpPr>
        <p:spPr>
          <a:xfrm>
            <a:off x="221014" y="5969853"/>
            <a:ext cx="3877985" cy="830997"/>
          </a:xfrm>
          <a:prstGeom prst="rect">
            <a:avLst/>
          </a:prstGeom>
          <a:noFill/>
        </p:spPr>
        <p:txBody>
          <a:bodyPr wrap="none" rtlCol="0">
            <a:spAutoFit/>
          </a:bodyPr>
          <a:lstStyle/>
          <a:p>
            <a:r>
              <a:rPr kumimoji="1" lang="ja-JP" altLang="en-US" sz="2400" dirty="0"/>
              <a:t>画像提供：見崎大悟准教授</a:t>
            </a:r>
            <a:endParaRPr kumimoji="1" lang="en-US" altLang="ja-JP" sz="2400" dirty="0"/>
          </a:p>
          <a:p>
            <a:r>
              <a:rPr kumimoji="1" lang="ja-JP" altLang="en-US" sz="2400" dirty="0"/>
              <a:t>（機械システム工学科）</a:t>
            </a:r>
          </a:p>
        </p:txBody>
      </p:sp>
    </p:spTree>
    <p:extLst>
      <p:ext uri="{BB962C8B-B14F-4D97-AF65-F5344CB8AC3E}">
        <p14:creationId xmlns:p14="http://schemas.microsoft.com/office/powerpoint/2010/main" val="134172019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E93C8ED-BD54-4F45-AB11-9C6E5AAEC102}"/>
              </a:ext>
            </a:extLst>
          </p:cNvPr>
          <p:cNvSpPr>
            <a:spLocks noGrp="1"/>
          </p:cNvSpPr>
          <p:nvPr>
            <p:ph type="title"/>
          </p:nvPr>
        </p:nvSpPr>
        <p:spPr>
          <a:xfrm>
            <a:off x="1141413" y="609599"/>
            <a:ext cx="9905998" cy="5660571"/>
          </a:xfrm>
        </p:spPr>
        <p:txBody>
          <a:bodyPr>
            <a:normAutofit/>
          </a:bodyPr>
          <a:lstStyle/>
          <a:p>
            <a:pPr algn="ctr"/>
            <a:r>
              <a:rPr lang="en-US" altLang="ja-JP" sz="20000" b="1" dirty="0">
                <a:effectLst>
                  <a:glow rad="38100">
                    <a:schemeClr val="bg1">
                      <a:lumMod val="65000"/>
                      <a:lumOff val="35000"/>
                      <a:alpha val="40000"/>
                    </a:schemeClr>
                  </a:glow>
                  <a:outerShdw blurRad="38100" dist="38100" dir="2700000" algn="tl">
                    <a:srgbClr val="000000">
                      <a:alpha val="43137"/>
                    </a:srgbClr>
                  </a:outerShdw>
                </a:effectLst>
              </a:rPr>
              <a:t>2</a:t>
            </a:r>
            <a:endParaRPr kumimoji="1" lang="ja-JP" altLang="en-US" sz="20000" b="1" dirty="0">
              <a:effectLst>
                <a:glow rad="38100">
                  <a:schemeClr val="bg1">
                    <a:lumMod val="65000"/>
                    <a:lumOff val="3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5958631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1C43C6-641E-4D1C-8BBF-5933191E2658}"/>
              </a:ext>
            </a:extLst>
          </p:cNvPr>
          <p:cNvPicPr>
            <a:picLocks noChangeAspect="1"/>
          </p:cNvPicPr>
          <p:nvPr/>
        </p:nvPicPr>
        <p:blipFill>
          <a:blip r:embed="rId3"/>
          <a:stretch>
            <a:fillRect/>
          </a:stretch>
        </p:blipFill>
        <p:spPr>
          <a:xfrm>
            <a:off x="785446" y="0"/>
            <a:ext cx="10621108" cy="6858000"/>
          </a:xfrm>
          <a:prstGeom prst="rect">
            <a:avLst/>
          </a:prstGeom>
        </p:spPr>
      </p:pic>
    </p:spTree>
    <p:extLst>
      <p:ext uri="{BB962C8B-B14F-4D97-AF65-F5344CB8AC3E}">
        <p14:creationId xmlns:p14="http://schemas.microsoft.com/office/powerpoint/2010/main" val="191143915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D9D38F8-74AB-4517-81A5-EC1D98EDA74D}"/>
              </a:ext>
            </a:extLst>
          </p:cNvPr>
          <p:cNvPicPr>
            <a:picLocks noChangeAspect="1"/>
          </p:cNvPicPr>
          <p:nvPr/>
        </p:nvPicPr>
        <p:blipFill>
          <a:blip r:embed="rId3"/>
          <a:stretch>
            <a:fillRect/>
          </a:stretch>
        </p:blipFill>
        <p:spPr>
          <a:xfrm>
            <a:off x="0" y="214814"/>
            <a:ext cx="12192000" cy="6428371"/>
          </a:xfrm>
          <a:prstGeom prst="rect">
            <a:avLst/>
          </a:prstGeom>
        </p:spPr>
      </p:pic>
      <p:sp>
        <p:nvSpPr>
          <p:cNvPr id="5" name="四角形: 角を丸くする 4">
            <a:extLst>
              <a:ext uri="{FF2B5EF4-FFF2-40B4-BE49-F238E27FC236}">
                <a16:creationId xmlns:a16="http://schemas.microsoft.com/office/drawing/2014/main" id="{C9598C22-8112-4293-8FB2-BCDF104FCB3E}"/>
              </a:ext>
            </a:extLst>
          </p:cNvPr>
          <p:cNvSpPr/>
          <p:nvPr/>
        </p:nvSpPr>
        <p:spPr>
          <a:xfrm>
            <a:off x="228600" y="1954530"/>
            <a:ext cx="5543550" cy="480060"/>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5989423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592405" y="2579907"/>
            <a:ext cx="6507737" cy="4227990"/>
          </a:xfrm>
          <a:prstGeom prst="rect">
            <a:avLst/>
          </a:prstGeom>
          <a:ln>
            <a:noFill/>
          </a:ln>
          <a:effectLst>
            <a:softEdge rad="112500"/>
          </a:effectLst>
        </p:spPr>
      </p:pic>
      <p:sp>
        <p:nvSpPr>
          <p:cNvPr id="21" name="テキスト ボックス 20">
            <a:extLst>
              <a:ext uri="{FF2B5EF4-FFF2-40B4-BE49-F238E27FC236}">
                <a16:creationId xmlns:a16="http://schemas.microsoft.com/office/drawing/2014/main" id="{23A6D333-4EAE-411E-A014-0D7EBBDE563E}"/>
              </a:ext>
            </a:extLst>
          </p:cNvPr>
          <p:cNvSpPr txBox="1"/>
          <p:nvPr/>
        </p:nvSpPr>
        <p:spPr>
          <a:xfrm>
            <a:off x="7605001" y="2204579"/>
            <a:ext cx="4495141" cy="461665"/>
          </a:xfrm>
          <a:prstGeom prst="rect">
            <a:avLst/>
          </a:prstGeom>
          <a:noFill/>
        </p:spPr>
        <p:txBody>
          <a:bodyPr wrap="none" rtlCol="0">
            <a:spAutoFit/>
          </a:bodyPr>
          <a:lstStyle/>
          <a:p>
            <a:r>
              <a:rPr kumimoji="1" lang="en-US" altLang="ja-JP" sz="2400" dirty="0"/>
              <a:t>Photo: courtesy of </a:t>
            </a:r>
            <a:r>
              <a:rPr kumimoji="1" lang="en-US" altLang="ja-JP" sz="2400" dirty="0" err="1"/>
              <a:t>Arctia</a:t>
            </a:r>
            <a:r>
              <a:rPr kumimoji="1" lang="en-US" altLang="ja-JP" sz="2400" dirty="0"/>
              <a:t> Ltd.</a:t>
            </a:r>
            <a:endParaRPr kumimoji="1" lang="ja-JP" altLang="en-US" sz="2400" dirty="0"/>
          </a:p>
        </p:txBody>
      </p:sp>
      <p:pic>
        <p:nvPicPr>
          <p:cNvPr id="26" name="Grafik 8">
            <a:extLst>
              <a:ext uri="{FF2B5EF4-FFF2-40B4-BE49-F238E27FC236}">
                <a16:creationId xmlns:a16="http://schemas.microsoft.com/office/drawing/2014/main" id="{D6E28AD1-F952-4073-B08B-30F3FFDDD1F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5049" y="150310"/>
            <a:ext cx="5355402" cy="4283903"/>
          </a:xfrm>
          <a:prstGeom prst="rect">
            <a:avLst/>
          </a:prstGeom>
          <a:ln>
            <a:noFill/>
          </a:ln>
          <a:effectLst>
            <a:softEdge rad="112500"/>
          </a:effectLst>
        </p:spPr>
      </p:pic>
      <p:sp>
        <p:nvSpPr>
          <p:cNvPr id="27" name="テキスト ボックス 26">
            <a:extLst>
              <a:ext uri="{FF2B5EF4-FFF2-40B4-BE49-F238E27FC236}">
                <a16:creationId xmlns:a16="http://schemas.microsoft.com/office/drawing/2014/main" id="{47C24555-D0D0-404F-82F3-0CE3DCB71505}"/>
              </a:ext>
            </a:extLst>
          </p:cNvPr>
          <p:cNvSpPr txBox="1"/>
          <p:nvPr/>
        </p:nvSpPr>
        <p:spPr>
          <a:xfrm>
            <a:off x="153095" y="4409161"/>
            <a:ext cx="2965877" cy="461665"/>
          </a:xfrm>
          <a:prstGeom prst="rect">
            <a:avLst/>
          </a:prstGeom>
          <a:noFill/>
        </p:spPr>
        <p:txBody>
          <a:bodyPr wrap="none" rtlCol="0">
            <a:spAutoFit/>
          </a:bodyPr>
          <a:lstStyle/>
          <a:p>
            <a:r>
              <a:rPr kumimoji="1" lang="en-US" altLang="ja-JP" sz="2400" dirty="0"/>
              <a:t>© K.-U. Evers, HSVA</a:t>
            </a:r>
            <a:endParaRPr kumimoji="1" lang="ja-JP" altLang="en-US" sz="2400" dirty="0"/>
          </a:p>
        </p:txBody>
      </p:sp>
    </p:spTree>
    <p:extLst>
      <p:ext uri="{BB962C8B-B14F-4D97-AF65-F5344CB8AC3E}">
        <p14:creationId xmlns:p14="http://schemas.microsoft.com/office/powerpoint/2010/main" val="40313528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1A05E5-B891-4A7B-81B0-7A4DA0D625BB}"/>
              </a:ext>
            </a:extLst>
          </p:cNvPr>
          <p:cNvPicPr>
            <a:picLocks noChangeAspect="1"/>
          </p:cNvPicPr>
          <p:nvPr/>
        </p:nvPicPr>
        <p:blipFill>
          <a:blip r:embed="rId3"/>
          <a:stretch>
            <a:fillRect/>
          </a:stretch>
        </p:blipFill>
        <p:spPr>
          <a:xfrm>
            <a:off x="1516380" y="-11430"/>
            <a:ext cx="9159240" cy="6869430"/>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796A5790-2A8B-49EB-A986-BABEDEDDF067}"/>
              </a:ext>
            </a:extLst>
          </p:cNvPr>
          <p:cNvSpPr txBox="1"/>
          <p:nvPr/>
        </p:nvSpPr>
        <p:spPr>
          <a:xfrm>
            <a:off x="10675620" y="6137910"/>
            <a:ext cx="1338828" cy="461665"/>
          </a:xfrm>
          <a:prstGeom prst="rect">
            <a:avLst/>
          </a:prstGeom>
          <a:noFill/>
        </p:spPr>
        <p:txBody>
          <a:bodyPr wrap="none" rtlCol="0">
            <a:spAutoFit/>
          </a:bodyPr>
          <a:lstStyle/>
          <a:p>
            <a:r>
              <a:rPr kumimoji="1" lang="en-US" altLang="ja-JP" sz="2400" dirty="0"/>
              <a:t>2013/11</a:t>
            </a:r>
            <a:endParaRPr kumimoji="1" lang="ja-JP" altLang="en-US" sz="2400" dirty="0"/>
          </a:p>
        </p:txBody>
      </p:sp>
    </p:spTree>
    <p:extLst>
      <p:ext uri="{BB962C8B-B14F-4D97-AF65-F5344CB8AC3E}">
        <p14:creationId xmlns:p14="http://schemas.microsoft.com/office/powerpoint/2010/main" val="34564252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F93541-5F79-44FC-A7CC-2425FD1A3EA3}"/>
              </a:ext>
            </a:extLst>
          </p:cNvPr>
          <p:cNvPicPr>
            <a:picLocks noChangeAspect="1"/>
          </p:cNvPicPr>
          <p:nvPr/>
        </p:nvPicPr>
        <p:blipFill>
          <a:blip r:embed="rId3"/>
          <a:stretch>
            <a:fillRect/>
          </a:stretch>
        </p:blipFill>
        <p:spPr>
          <a:xfrm>
            <a:off x="1016000" y="44450"/>
            <a:ext cx="10160000" cy="6769100"/>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483E3302-7086-49C8-A641-FB69DD721F6B}"/>
              </a:ext>
            </a:extLst>
          </p:cNvPr>
          <p:cNvSpPr txBox="1"/>
          <p:nvPr/>
        </p:nvSpPr>
        <p:spPr>
          <a:xfrm>
            <a:off x="9777220" y="6160770"/>
            <a:ext cx="1168910" cy="461665"/>
          </a:xfrm>
          <a:prstGeom prst="rect">
            <a:avLst/>
          </a:prstGeom>
          <a:noFill/>
        </p:spPr>
        <p:txBody>
          <a:bodyPr wrap="none" rtlCol="0">
            <a:spAutoFit/>
          </a:bodyPr>
          <a:lstStyle/>
          <a:p>
            <a:r>
              <a:rPr kumimoji="1" lang="en-US" altLang="ja-JP" sz="2400" dirty="0">
                <a:solidFill>
                  <a:schemeClr val="bg1"/>
                </a:solidFill>
              </a:rPr>
              <a:t>2017/2</a:t>
            </a:r>
            <a:endParaRPr kumimoji="1" lang="ja-JP" altLang="en-US" sz="2400" dirty="0">
              <a:solidFill>
                <a:schemeClr val="bg1"/>
              </a:solidFill>
            </a:endParaRPr>
          </a:p>
        </p:txBody>
      </p:sp>
    </p:spTree>
    <p:extLst>
      <p:ext uri="{BB962C8B-B14F-4D97-AF65-F5344CB8AC3E}">
        <p14:creationId xmlns:p14="http://schemas.microsoft.com/office/powerpoint/2010/main" val="150303661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E93C8ED-BD54-4F45-AB11-9C6E5AAEC102}"/>
              </a:ext>
            </a:extLst>
          </p:cNvPr>
          <p:cNvSpPr>
            <a:spLocks noGrp="1"/>
          </p:cNvSpPr>
          <p:nvPr>
            <p:ph type="title"/>
          </p:nvPr>
        </p:nvSpPr>
        <p:spPr>
          <a:xfrm>
            <a:off x="1141413" y="609599"/>
            <a:ext cx="9905998" cy="5660571"/>
          </a:xfrm>
        </p:spPr>
        <p:txBody>
          <a:bodyPr>
            <a:normAutofit/>
          </a:bodyPr>
          <a:lstStyle/>
          <a:p>
            <a:pPr algn="ctr"/>
            <a:r>
              <a:rPr lang="en-US" altLang="ja-JP" sz="20000" b="1" dirty="0">
                <a:effectLst>
                  <a:glow rad="38100">
                    <a:schemeClr val="bg1">
                      <a:lumMod val="65000"/>
                      <a:lumOff val="35000"/>
                      <a:alpha val="40000"/>
                    </a:schemeClr>
                  </a:glow>
                  <a:outerShdw blurRad="38100" dist="38100" dir="2700000" algn="tl">
                    <a:srgbClr val="000000">
                      <a:alpha val="43137"/>
                    </a:srgbClr>
                  </a:outerShdw>
                </a:effectLst>
              </a:rPr>
              <a:t>1</a:t>
            </a:r>
            <a:endParaRPr kumimoji="1" lang="ja-JP" altLang="en-US" sz="20000" b="1" dirty="0">
              <a:effectLst>
                <a:glow rad="38100">
                  <a:schemeClr val="bg1">
                    <a:lumMod val="65000"/>
                    <a:lumOff val="3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5119381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63B15C-A2CC-4F1F-82C2-B1D92447FE73}"/>
              </a:ext>
            </a:extLst>
          </p:cNvPr>
          <p:cNvPicPr>
            <a:picLocks noChangeAspect="1"/>
          </p:cNvPicPr>
          <p:nvPr/>
        </p:nvPicPr>
        <p:blipFill>
          <a:blip r:embed="rId3"/>
          <a:stretch>
            <a:fillRect/>
          </a:stretch>
        </p:blipFill>
        <p:spPr>
          <a:xfrm>
            <a:off x="2588933" y="0"/>
            <a:ext cx="7304417" cy="6858000"/>
          </a:xfrm>
          <a:prstGeom prst="rect">
            <a:avLst/>
          </a:prstGeom>
        </p:spPr>
      </p:pic>
      <p:sp>
        <p:nvSpPr>
          <p:cNvPr id="4" name="吹き出し: 四角形 3">
            <a:extLst>
              <a:ext uri="{FF2B5EF4-FFF2-40B4-BE49-F238E27FC236}">
                <a16:creationId xmlns:a16="http://schemas.microsoft.com/office/drawing/2014/main" id="{AB577CCA-EBA8-4B02-B4C8-FFA23E7BA283}"/>
              </a:ext>
            </a:extLst>
          </p:cNvPr>
          <p:cNvSpPr/>
          <p:nvPr/>
        </p:nvSpPr>
        <p:spPr>
          <a:xfrm>
            <a:off x="501041" y="1540702"/>
            <a:ext cx="11223320" cy="839244"/>
          </a:xfrm>
          <a:prstGeom prst="wedgeRectCallout">
            <a:avLst>
              <a:gd name="adj1" fmla="val -11346"/>
              <a:gd name="adj2" fmla="val -204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nn-NO" altLang="ja-JP" sz="2800"/>
              <a:t>7.5-02-04-02.2_draft_2017_02_23-JW-KS_NR_FVB_NR_KS1_TL_NR</a:t>
            </a:r>
            <a:endParaRPr kumimoji="1" lang="ja-JP" altLang="en-US" sz="2800"/>
          </a:p>
        </p:txBody>
      </p:sp>
    </p:spTree>
    <p:extLst>
      <p:ext uri="{BB962C8B-B14F-4D97-AF65-F5344CB8AC3E}">
        <p14:creationId xmlns:p14="http://schemas.microsoft.com/office/powerpoint/2010/main" val="4968016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32DBB7C-D018-427F-BF80-1757F190B716}"/>
              </a:ext>
            </a:extLst>
          </p:cNvPr>
          <p:cNvPicPr>
            <a:picLocks noChangeAspect="1"/>
          </p:cNvPicPr>
          <p:nvPr/>
        </p:nvPicPr>
        <p:blipFill>
          <a:blip r:embed="rId3"/>
          <a:stretch>
            <a:fillRect/>
          </a:stretch>
        </p:blipFill>
        <p:spPr>
          <a:xfrm>
            <a:off x="0" y="0"/>
            <a:ext cx="9037561" cy="5083628"/>
          </a:xfrm>
          <a:prstGeom prst="rect">
            <a:avLst/>
          </a:prstGeom>
        </p:spPr>
      </p:pic>
      <p:pic>
        <p:nvPicPr>
          <p:cNvPr id="3" name="図 2">
            <a:extLst>
              <a:ext uri="{FF2B5EF4-FFF2-40B4-BE49-F238E27FC236}">
                <a16:creationId xmlns:a16="http://schemas.microsoft.com/office/drawing/2014/main" id="{6CB89BCE-706E-44A2-A0D1-D12127FF7D22}"/>
              </a:ext>
            </a:extLst>
          </p:cNvPr>
          <p:cNvPicPr>
            <a:picLocks noChangeAspect="1"/>
          </p:cNvPicPr>
          <p:nvPr/>
        </p:nvPicPr>
        <p:blipFill>
          <a:blip r:embed="rId4"/>
          <a:stretch>
            <a:fillRect/>
          </a:stretch>
        </p:blipFill>
        <p:spPr>
          <a:xfrm>
            <a:off x="5413829" y="1774372"/>
            <a:ext cx="6778171" cy="5083628"/>
          </a:xfrm>
          <a:prstGeom prst="rect">
            <a:avLst/>
          </a:prstGeom>
        </p:spPr>
      </p:pic>
      <p:sp>
        <p:nvSpPr>
          <p:cNvPr id="6" name="テキスト ボックス 5">
            <a:extLst>
              <a:ext uri="{FF2B5EF4-FFF2-40B4-BE49-F238E27FC236}">
                <a16:creationId xmlns:a16="http://schemas.microsoft.com/office/drawing/2014/main" id="{17E060FB-559B-49F4-83C1-7D312AD92010}"/>
              </a:ext>
            </a:extLst>
          </p:cNvPr>
          <p:cNvSpPr txBox="1"/>
          <p:nvPr/>
        </p:nvSpPr>
        <p:spPr>
          <a:xfrm>
            <a:off x="3693073" y="5262928"/>
            <a:ext cx="1651414" cy="707886"/>
          </a:xfrm>
          <a:prstGeom prst="rect">
            <a:avLst/>
          </a:prstGeom>
          <a:noFill/>
        </p:spPr>
        <p:txBody>
          <a:bodyPr wrap="none" rtlCol="0">
            <a:spAutoFit/>
          </a:bodyPr>
          <a:lstStyle/>
          <a:p>
            <a:r>
              <a:rPr kumimoji="1" lang="en-US" altLang="ja-JP" sz="2000" dirty="0"/>
              <a:t>2017/9/21</a:t>
            </a:r>
          </a:p>
          <a:p>
            <a:r>
              <a:rPr kumimoji="1" lang="en-US" altLang="ja-JP" sz="2000" dirty="0"/>
              <a:t>Wuxi, China</a:t>
            </a:r>
            <a:endParaRPr kumimoji="1" lang="ja-JP" altLang="en-US" sz="2000" dirty="0"/>
          </a:p>
        </p:txBody>
      </p:sp>
    </p:spTree>
    <p:extLst>
      <p:ext uri="{BB962C8B-B14F-4D97-AF65-F5344CB8AC3E}">
        <p14:creationId xmlns:p14="http://schemas.microsoft.com/office/powerpoint/2010/main" val="99457031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E93C8ED-BD54-4F45-AB11-9C6E5AAEC102}"/>
              </a:ext>
            </a:extLst>
          </p:cNvPr>
          <p:cNvSpPr>
            <a:spLocks noGrp="1"/>
          </p:cNvSpPr>
          <p:nvPr>
            <p:ph type="title"/>
          </p:nvPr>
        </p:nvSpPr>
        <p:spPr>
          <a:xfrm>
            <a:off x="1141413" y="609599"/>
            <a:ext cx="9905998" cy="5660571"/>
          </a:xfrm>
        </p:spPr>
        <p:txBody>
          <a:bodyPr>
            <a:normAutofit/>
          </a:bodyPr>
          <a:lstStyle/>
          <a:p>
            <a:pPr algn="ctr"/>
            <a:r>
              <a:rPr lang="en-US" altLang="ja-JP" sz="20000" b="1" dirty="0">
                <a:effectLst>
                  <a:glow rad="38100">
                    <a:schemeClr val="bg1">
                      <a:lumMod val="65000"/>
                      <a:lumOff val="35000"/>
                      <a:alpha val="40000"/>
                    </a:schemeClr>
                  </a:glow>
                  <a:outerShdw blurRad="38100" dist="38100" dir="2700000" algn="tl">
                    <a:srgbClr val="000000">
                      <a:alpha val="43137"/>
                    </a:srgbClr>
                  </a:outerShdw>
                </a:effectLst>
              </a:rPr>
              <a:t>3</a:t>
            </a:r>
            <a:endParaRPr kumimoji="1" lang="ja-JP" altLang="en-US" sz="20000" b="1" dirty="0">
              <a:effectLst>
                <a:glow rad="38100">
                  <a:schemeClr val="bg1">
                    <a:lumMod val="65000"/>
                    <a:lumOff val="3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7936316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F01FB7-9635-4E36-B96A-016C194EAA0F}"/>
              </a:ext>
            </a:extLst>
          </p:cNvPr>
          <p:cNvPicPr>
            <a:picLocks noChangeAspect="1"/>
          </p:cNvPicPr>
          <p:nvPr/>
        </p:nvPicPr>
        <p:blipFill>
          <a:blip r:embed="rId3"/>
          <a:stretch>
            <a:fillRect/>
          </a:stretch>
        </p:blipFill>
        <p:spPr>
          <a:xfrm>
            <a:off x="122427" y="0"/>
            <a:ext cx="6858000" cy="6858000"/>
          </a:xfrm>
          <a:prstGeom prst="rect">
            <a:avLst/>
          </a:prstGeom>
        </p:spPr>
      </p:pic>
      <p:sp>
        <p:nvSpPr>
          <p:cNvPr id="6" name="テキスト ボックス 5">
            <a:extLst>
              <a:ext uri="{FF2B5EF4-FFF2-40B4-BE49-F238E27FC236}">
                <a16:creationId xmlns:a16="http://schemas.microsoft.com/office/drawing/2014/main" id="{C3EFB673-08A2-490B-8512-50E86C18DA85}"/>
              </a:ext>
            </a:extLst>
          </p:cNvPr>
          <p:cNvSpPr txBox="1"/>
          <p:nvPr/>
        </p:nvSpPr>
        <p:spPr>
          <a:xfrm>
            <a:off x="6096000" y="6237583"/>
            <a:ext cx="4214615" cy="369332"/>
          </a:xfrm>
          <a:prstGeom prst="rect">
            <a:avLst/>
          </a:prstGeom>
          <a:noFill/>
        </p:spPr>
        <p:txBody>
          <a:bodyPr wrap="none" rtlCol="0">
            <a:spAutoFit/>
          </a:bodyPr>
          <a:lstStyle/>
          <a:p>
            <a:r>
              <a:rPr kumimoji="1" lang="en-US" altLang="ja-JP" dirty="0"/>
              <a:t>By Hayden120 and </a:t>
            </a:r>
            <a:r>
              <a:rPr kumimoji="1" lang="en-US" altLang="ja-JP" dirty="0" err="1"/>
              <a:t>NuclearVacuum</a:t>
            </a:r>
            <a:endParaRPr kumimoji="1" lang="ja-JP" altLang="en-US" dirty="0"/>
          </a:p>
        </p:txBody>
      </p:sp>
      <p:pic>
        <p:nvPicPr>
          <p:cNvPr id="7" name="図 6">
            <a:extLst>
              <a:ext uri="{FF2B5EF4-FFF2-40B4-BE49-F238E27FC236}">
                <a16:creationId xmlns:a16="http://schemas.microsoft.com/office/drawing/2014/main" id="{CBA9ADAB-5FA3-4092-9290-06BE35698881}"/>
              </a:ext>
            </a:extLst>
          </p:cNvPr>
          <p:cNvPicPr>
            <a:picLocks noChangeAspect="1"/>
          </p:cNvPicPr>
          <p:nvPr/>
        </p:nvPicPr>
        <p:blipFill rotWithShape="1">
          <a:blip r:embed="rId3"/>
          <a:srcRect l="40398" t="29754" r="38604" b="54978"/>
          <a:stretch/>
        </p:blipFill>
        <p:spPr>
          <a:xfrm>
            <a:off x="6560457" y="1284253"/>
            <a:ext cx="5282742" cy="3841200"/>
          </a:xfrm>
          <a:prstGeom prst="rect">
            <a:avLst/>
          </a:prstGeom>
          <a:ln>
            <a:noFill/>
          </a:ln>
          <a:effectLst>
            <a:softEdge rad="112500"/>
          </a:effectLst>
        </p:spPr>
      </p:pic>
      <p:cxnSp>
        <p:nvCxnSpPr>
          <p:cNvPr id="9" name="直線コネクタ 8">
            <a:extLst>
              <a:ext uri="{FF2B5EF4-FFF2-40B4-BE49-F238E27FC236}">
                <a16:creationId xmlns:a16="http://schemas.microsoft.com/office/drawing/2014/main" id="{1BE2EB04-9473-41E2-A408-201476CEE79C}"/>
              </a:ext>
            </a:extLst>
          </p:cNvPr>
          <p:cNvCxnSpPr>
            <a:cxnSpLocks/>
          </p:cNvCxnSpPr>
          <p:nvPr/>
        </p:nvCxnSpPr>
        <p:spPr>
          <a:xfrm flipV="1">
            <a:off x="2982915" y="1393371"/>
            <a:ext cx="3722685" cy="703656"/>
          </a:xfrm>
          <a:prstGeom prst="line">
            <a:avLst/>
          </a:prstGeom>
          <a:ln w="3810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BAC7AB0-D506-4E75-B22A-E982895CBFE3}"/>
              </a:ext>
            </a:extLst>
          </p:cNvPr>
          <p:cNvCxnSpPr>
            <a:cxnSpLocks/>
          </p:cNvCxnSpPr>
          <p:nvPr/>
        </p:nvCxnSpPr>
        <p:spPr>
          <a:xfrm>
            <a:off x="2982915" y="3048000"/>
            <a:ext cx="3722685" cy="1872343"/>
          </a:xfrm>
          <a:prstGeom prst="line">
            <a:avLst/>
          </a:prstGeom>
          <a:ln w="3810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2733520B-353A-4A59-89FB-177B2CE1A4C5}"/>
              </a:ext>
            </a:extLst>
          </p:cNvPr>
          <p:cNvGrpSpPr/>
          <p:nvPr/>
        </p:nvGrpSpPr>
        <p:grpSpPr>
          <a:xfrm>
            <a:off x="426862" y="39119"/>
            <a:ext cx="5116688" cy="6784727"/>
            <a:chOff x="426862" y="39119"/>
            <a:chExt cx="5116688" cy="6784727"/>
          </a:xfrm>
        </p:grpSpPr>
        <p:pic>
          <p:nvPicPr>
            <p:cNvPr id="3" name="図 2" descr="テキスト, 地図 が含まれている画像&#10;&#10;非常に高い精度で生成された説明">
              <a:extLst>
                <a:ext uri="{FF2B5EF4-FFF2-40B4-BE49-F238E27FC236}">
                  <a16:creationId xmlns:a16="http://schemas.microsoft.com/office/drawing/2014/main" id="{939A4E45-90DC-40EA-9E4A-EF8C7338DF3F}"/>
                </a:ext>
              </a:extLst>
            </p:cNvPr>
            <p:cNvPicPr>
              <a:picLocks noChangeAspect="1"/>
            </p:cNvPicPr>
            <p:nvPr/>
          </p:nvPicPr>
          <p:blipFill>
            <a:blip r:embed="rId4"/>
            <a:stretch>
              <a:fillRect/>
            </a:stretch>
          </p:blipFill>
          <p:spPr>
            <a:xfrm>
              <a:off x="426862" y="39119"/>
              <a:ext cx="5116688" cy="6784727"/>
            </a:xfrm>
            <a:prstGeom prst="rect">
              <a:avLst/>
            </a:prstGeom>
          </p:spPr>
        </p:pic>
        <p:sp>
          <p:nvSpPr>
            <p:cNvPr id="5" name="テキスト ボックス 4">
              <a:extLst>
                <a:ext uri="{FF2B5EF4-FFF2-40B4-BE49-F238E27FC236}">
                  <a16:creationId xmlns:a16="http://schemas.microsoft.com/office/drawing/2014/main" id="{66C5ED7E-4181-4CE3-825F-BB3C38E4E9FD}"/>
                </a:ext>
              </a:extLst>
            </p:cNvPr>
            <p:cNvSpPr txBox="1"/>
            <p:nvPr/>
          </p:nvSpPr>
          <p:spPr>
            <a:xfrm>
              <a:off x="2305375" y="5914417"/>
              <a:ext cx="304386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t>By Norwegian Petroleum Directorate (NPD)</a:t>
              </a:r>
              <a:endParaRPr kumimoji="1" lang="ja-JP" altLang="en-US" dirty="0"/>
            </a:p>
          </p:txBody>
        </p:sp>
      </p:grpSp>
    </p:spTree>
    <p:extLst>
      <p:ext uri="{BB962C8B-B14F-4D97-AF65-F5344CB8AC3E}">
        <p14:creationId xmlns:p14="http://schemas.microsoft.com/office/powerpoint/2010/main" val="2650093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hlinkClick r:id="rId3"/>
            <a:extLst>
              <a:ext uri="{FF2B5EF4-FFF2-40B4-BE49-F238E27FC236}">
                <a16:creationId xmlns:a16="http://schemas.microsoft.com/office/drawing/2014/main" id="{8592CE7D-0230-42C9-AF34-BE532C2AC457}"/>
              </a:ext>
            </a:extLst>
          </p:cNvPr>
          <p:cNvPicPr>
            <a:picLocks noChangeAspect="1"/>
          </p:cNvPicPr>
          <p:nvPr/>
        </p:nvPicPr>
        <p:blipFill>
          <a:blip r:embed="rId4"/>
          <a:stretch>
            <a:fillRect/>
          </a:stretch>
        </p:blipFill>
        <p:spPr>
          <a:xfrm>
            <a:off x="429279" y="0"/>
            <a:ext cx="11333442" cy="6858000"/>
          </a:xfrm>
          <a:prstGeom prst="rect">
            <a:avLst/>
          </a:prstGeom>
        </p:spPr>
      </p:pic>
    </p:spTree>
    <p:extLst>
      <p:ext uri="{BB962C8B-B14F-4D97-AF65-F5344CB8AC3E}">
        <p14:creationId xmlns:p14="http://schemas.microsoft.com/office/powerpoint/2010/main" val="236006208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E0699AD-D2C8-4F89-BE02-33BAC558DF06}"/>
              </a:ext>
            </a:extLst>
          </p:cNvPr>
          <p:cNvPicPr>
            <a:picLocks noChangeAspect="1"/>
          </p:cNvPicPr>
          <p:nvPr/>
        </p:nvPicPr>
        <p:blipFill>
          <a:blip r:embed="rId3"/>
          <a:stretch>
            <a:fillRect/>
          </a:stretch>
        </p:blipFill>
        <p:spPr>
          <a:xfrm>
            <a:off x="1524000" y="0"/>
            <a:ext cx="9144000" cy="6858000"/>
          </a:xfrm>
          <a:prstGeom prst="rect">
            <a:avLst/>
          </a:prstGeom>
          <a:ln>
            <a:noFill/>
          </a:ln>
          <a:effectLst>
            <a:softEdge rad="112500"/>
          </a:effectLst>
        </p:spPr>
      </p:pic>
    </p:spTree>
    <p:extLst>
      <p:ext uri="{BB962C8B-B14F-4D97-AF65-F5344CB8AC3E}">
        <p14:creationId xmlns:p14="http://schemas.microsoft.com/office/powerpoint/2010/main" val="272256761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hlinkClick r:id="rId3"/>
            <a:extLst>
              <a:ext uri="{FF2B5EF4-FFF2-40B4-BE49-F238E27FC236}">
                <a16:creationId xmlns:a16="http://schemas.microsoft.com/office/drawing/2014/main" id="{DA9782D7-56D9-4AC9-8CB5-84396721EDDD}"/>
              </a:ext>
            </a:extLst>
          </p:cNvPr>
          <p:cNvPicPr>
            <a:picLocks noChangeAspect="1"/>
          </p:cNvPicPr>
          <p:nvPr/>
        </p:nvPicPr>
        <p:blipFill>
          <a:blip r:embed="rId4"/>
          <a:stretch>
            <a:fillRect/>
          </a:stretch>
        </p:blipFill>
        <p:spPr>
          <a:xfrm>
            <a:off x="785446" y="0"/>
            <a:ext cx="10621108" cy="6858000"/>
          </a:xfrm>
          <a:prstGeom prst="rect">
            <a:avLst/>
          </a:prstGeom>
        </p:spPr>
      </p:pic>
    </p:spTree>
    <p:extLst>
      <p:ext uri="{BB962C8B-B14F-4D97-AF65-F5344CB8AC3E}">
        <p14:creationId xmlns:p14="http://schemas.microsoft.com/office/powerpoint/2010/main" val="365887178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8B25D6-DE9F-498F-B314-0F50605016C2}"/>
              </a:ext>
            </a:extLst>
          </p:cNvPr>
          <p:cNvPicPr>
            <a:picLocks noChangeAspect="1"/>
          </p:cNvPicPr>
          <p:nvPr/>
        </p:nvPicPr>
        <p:blipFill>
          <a:blip r:embed="rId3"/>
          <a:stretch>
            <a:fillRect/>
          </a:stretch>
        </p:blipFill>
        <p:spPr>
          <a:xfrm>
            <a:off x="90467" y="0"/>
            <a:ext cx="12011066" cy="6858000"/>
          </a:xfrm>
          <a:prstGeom prst="rect">
            <a:avLst/>
          </a:prstGeom>
        </p:spPr>
      </p:pic>
      <p:sp>
        <p:nvSpPr>
          <p:cNvPr id="3" name="テキスト ボックス 2">
            <a:extLst>
              <a:ext uri="{FF2B5EF4-FFF2-40B4-BE49-F238E27FC236}">
                <a16:creationId xmlns:a16="http://schemas.microsoft.com/office/drawing/2014/main" id="{9618E441-2DF1-48D4-9BD2-A45865F9BEED}"/>
              </a:ext>
            </a:extLst>
          </p:cNvPr>
          <p:cNvSpPr txBox="1"/>
          <p:nvPr/>
        </p:nvSpPr>
        <p:spPr>
          <a:xfrm>
            <a:off x="6618514" y="6154057"/>
            <a:ext cx="532709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400" dirty="0"/>
              <a:t>From: </a:t>
            </a:r>
            <a:r>
              <a:rPr kumimoji="1" lang="en-US" altLang="ja-JP" sz="2400" dirty="0" err="1"/>
              <a:t>SAMCoT</a:t>
            </a:r>
            <a:r>
              <a:rPr kumimoji="1" lang="en-US" altLang="ja-JP" sz="2400" dirty="0"/>
              <a:t> Annual Report 2015</a:t>
            </a:r>
            <a:endParaRPr kumimoji="1" lang="ja-JP" altLang="en-US" sz="2400" dirty="0"/>
          </a:p>
        </p:txBody>
      </p:sp>
    </p:spTree>
    <p:extLst>
      <p:ext uri="{BB962C8B-B14F-4D97-AF65-F5344CB8AC3E}">
        <p14:creationId xmlns:p14="http://schemas.microsoft.com/office/powerpoint/2010/main" val="2823096514"/>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6BF34EC-7B80-48AA-912A-D470B8BD3CB8}"/>
              </a:ext>
            </a:extLst>
          </p:cNvPr>
          <p:cNvPicPr>
            <a:picLocks noChangeAspect="1"/>
          </p:cNvPicPr>
          <p:nvPr/>
        </p:nvPicPr>
        <p:blipFill>
          <a:blip r:embed="rId3"/>
          <a:stretch>
            <a:fillRect/>
          </a:stretch>
        </p:blipFill>
        <p:spPr>
          <a:xfrm>
            <a:off x="915602" y="0"/>
            <a:ext cx="8692015" cy="6858000"/>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92F5EFFC-D415-4D91-98F3-77E89867AB11}"/>
              </a:ext>
            </a:extLst>
          </p:cNvPr>
          <p:cNvSpPr txBox="1"/>
          <p:nvPr/>
        </p:nvSpPr>
        <p:spPr>
          <a:xfrm>
            <a:off x="9629273" y="5782380"/>
            <a:ext cx="2593980" cy="830997"/>
          </a:xfrm>
          <a:prstGeom prst="rect">
            <a:avLst/>
          </a:prstGeom>
          <a:noFill/>
        </p:spPr>
        <p:txBody>
          <a:bodyPr wrap="none" rtlCol="0">
            <a:spAutoFit/>
          </a:bodyPr>
          <a:lstStyle/>
          <a:p>
            <a:r>
              <a:rPr kumimoji="1" lang="en-US" altLang="ja-JP" sz="2400" dirty="0"/>
              <a:t>Konno &amp; </a:t>
            </a:r>
            <a:r>
              <a:rPr kumimoji="1" lang="en-US" altLang="ja-JP" sz="2400" dirty="0" err="1"/>
              <a:t>Mizuki</a:t>
            </a:r>
            <a:r>
              <a:rPr kumimoji="1" lang="en-US" altLang="ja-JP" sz="2400" dirty="0"/>
              <a:t>, </a:t>
            </a:r>
          </a:p>
          <a:p>
            <a:r>
              <a:rPr kumimoji="1" lang="en-US" altLang="ja-JP" sz="2400" dirty="0"/>
              <a:t>IAHR 2006</a:t>
            </a:r>
            <a:endParaRPr kumimoji="1" lang="ja-JP" altLang="en-US" sz="2400" dirty="0"/>
          </a:p>
        </p:txBody>
      </p:sp>
    </p:spTree>
    <p:extLst>
      <p:ext uri="{BB962C8B-B14F-4D97-AF65-F5344CB8AC3E}">
        <p14:creationId xmlns:p14="http://schemas.microsoft.com/office/powerpoint/2010/main" val="1195043866"/>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地面, スケート, 床, 屋外 が含まれている画像&#10;&#10;非常に高い精度で生成された説明">
            <a:extLst>
              <a:ext uri="{FF2B5EF4-FFF2-40B4-BE49-F238E27FC236}">
                <a16:creationId xmlns:a16="http://schemas.microsoft.com/office/drawing/2014/main" id="{08C21BC8-4C08-45F9-B445-850E98423136}"/>
              </a:ext>
            </a:extLst>
          </p:cNvPr>
          <p:cNvPicPr>
            <a:picLocks noChangeAspect="1"/>
          </p:cNvPicPr>
          <p:nvPr/>
        </p:nvPicPr>
        <p:blipFill>
          <a:blip r:embed="rId2"/>
          <a:stretch>
            <a:fillRect/>
          </a:stretch>
        </p:blipFill>
        <p:spPr>
          <a:xfrm>
            <a:off x="5589536" y="0"/>
            <a:ext cx="4791744" cy="3600953"/>
          </a:xfrm>
          <a:prstGeom prst="rect">
            <a:avLst/>
          </a:prstGeom>
          <a:ln>
            <a:noFill/>
          </a:ln>
          <a:effectLst>
            <a:softEdge rad="112500"/>
          </a:effectLst>
        </p:spPr>
      </p:pic>
      <p:pic>
        <p:nvPicPr>
          <p:cNvPr id="5" name="図 4" descr="地面, 床 が含まれている画像&#10;&#10;非常に高い精度で生成された説明">
            <a:extLst>
              <a:ext uri="{FF2B5EF4-FFF2-40B4-BE49-F238E27FC236}">
                <a16:creationId xmlns:a16="http://schemas.microsoft.com/office/drawing/2014/main" id="{E0A3E0D2-DED4-4E48-9287-07D00A388290}"/>
              </a:ext>
            </a:extLst>
          </p:cNvPr>
          <p:cNvPicPr>
            <a:picLocks noChangeAspect="1"/>
          </p:cNvPicPr>
          <p:nvPr/>
        </p:nvPicPr>
        <p:blipFill>
          <a:blip r:embed="rId3"/>
          <a:stretch>
            <a:fillRect/>
          </a:stretch>
        </p:blipFill>
        <p:spPr>
          <a:xfrm>
            <a:off x="2966289" y="1385347"/>
            <a:ext cx="4801270" cy="3600953"/>
          </a:xfrm>
          <a:prstGeom prst="rect">
            <a:avLst/>
          </a:prstGeom>
          <a:ln>
            <a:noFill/>
          </a:ln>
          <a:effectLst>
            <a:softEdge rad="112500"/>
          </a:effectLst>
        </p:spPr>
      </p:pic>
      <p:pic>
        <p:nvPicPr>
          <p:cNvPr id="7" name="図 6" descr="地面, 床 が含まれている画像&#10;&#10;非常に高い精度で生成された説明">
            <a:extLst>
              <a:ext uri="{FF2B5EF4-FFF2-40B4-BE49-F238E27FC236}">
                <a16:creationId xmlns:a16="http://schemas.microsoft.com/office/drawing/2014/main" id="{D5B39060-A9A9-40D8-845B-C1F4597689E7}"/>
              </a:ext>
            </a:extLst>
          </p:cNvPr>
          <p:cNvPicPr>
            <a:picLocks noChangeAspect="1"/>
          </p:cNvPicPr>
          <p:nvPr/>
        </p:nvPicPr>
        <p:blipFill>
          <a:blip r:embed="rId4"/>
          <a:stretch>
            <a:fillRect/>
          </a:stretch>
        </p:blipFill>
        <p:spPr>
          <a:xfrm>
            <a:off x="192066" y="3366824"/>
            <a:ext cx="4315427" cy="3238952"/>
          </a:xfrm>
          <a:prstGeom prst="rect">
            <a:avLst/>
          </a:prstGeom>
          <a:ln>
            <a:noFill/>
          </a:ln>
          <a:effectLst>
            <a:softEdge rad="112500"/>
          </a:effectLst>
        </p:spPr>
      </p:pic>
      <p:pic>
        <p:nvPicPr>
          <p:cNvPr id="8" name="コンテンツ プレースホルダー 7">
            <a:extLst>
              <a:ext uri="{FF2B5EF4-FFF2-40B4-BE49-F238E27FC236}">
                <a16:creationId xmlns:a16="http://schemas.microsoft.com/office/drawing/2014/main" id="{B98C3F43-361C-4C6F-9E8B-C51EA27BF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5408" y="4032879"/>
            <a:ext cx="4119726" cy="2676531"/>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CF3E2E5F-3C82-473B-B821-9FF37F31D5EE}"/>
              </a:ext>
            </a:extLst>
          </p:cNvPr>
          <p:cNvSpPr txBox="1"/>
          <p:nvPr/>
        </p:nvSpPr>
        <p:spPr>
          <a:xfrm>
            <a:off x="5126894" y="5878413"/>
            <a:ext cx="2972289" cy="830997"/>
          </a:xfrm>
          <a:prstGeom prst="rect">
            <a:avLst/>
          </a:prstGeom>
          <a:noFill/>
        </p:spPr>
        <p:txBody>
          <a:bodyPr wrap="none" rtlCol="0">
            <a:spAutoFit/>
          </a:bodyPr>
          <a:lstStyle/>
          <a:p>
            <a:pPr algn="r"/>
            <a:r>
              <a:rPr kumimoji="1" lang="en-US" altLang="ja-JP" sz="2400" dirty="0"/>
              <a:t>Photo: courtesy of </a:t>
            </a:r>
          </a:p>
          <a:p>
            <a:pPr algn="r"/>
            <a:r>
              <a:rPr kumimoji="1" lang="en-US" altLang="ja-JP" sz="2400" dirty="0" err="1"/>
              <a:t>Arctia</a:t>
            </a:r>
            <a:r>
              <a:rPr kumimoji="1" lang="en-US" altLang="ja-JP" sz="2400" dirty="0"/>
              <a:t> Ltd.</a:t>
            </a:r>
            <a:endParaRPr kumimoji="1" lang="ja-JP" altLang="en-US" sz="2400" dirty="0"/>
          </a:p>
        </p:txBody>
      </p:sp>
    </p:spTree>
    <p:extLst>
      <p:ext uri="{BB962C8B-B14F-4D97-AF65-F5344CB8AC3E}">
        <p14:creationId xmlns:p14="http://schemas.microsoft.com/office/powerpoint/2010/main" val="137550278"/>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hlinkClick r:id="rId3"/>
            <a:extLst>
              <a:ext uri="{FF2B5EF4-FFF2-40B4-BE49-F238E27FC236}">
                <a16:creationId xmlns:a16="http://schemas.microsoft.com/office/drawing/2014/main" id="{E79C3854-8508-4901-910A-18C868CE3564}"/>
              </a:ext>
            </a:extLst>
          </p:cNvPr>
          <p:cNvPicPr>
            <a:picLocks noChangeAspect="1"/>
          </p:cNvPicPr>
          <p:nvPr/>
        </p:nvPicPr>
        <p:blipFill>
          <a:blip r:embed="rId4"/>
          <a:stretch>
            <a:fillRect/>
          </a:stretch>
        </p:blipFill>
        <p:spPr>
          <a:xfrm>
            <a:off x="846739" y="342865"/>
            <a:ext cx="7453076" cy="6172269"/>
          </a:xfrm>
          <a:prstGeom prst="rect">
            <a:avLst/>
          </a:prstGeom>
        </p:spPr>
      </p:pic>
      <p:pic>
        <p:nvPicPr>
          <p:cNvPr id="9" name="図 8">
            <a:extLst>
              <a:ext uri="{FF2B5EF4-FFF2-40B4-BE49-F238E27FC236}">
                <a16:creationId xmlns:a16="http://schemas.microsoft.com/office/drawing/2014/main" id="{4A5172C9-B82E-4E22-A987-A8997F803A71}"/>
              </a:ext>
            </a:extLst>
          </p:cNvPr>
          <p:cNvPicPr>
            <a:picLocks noChangeAspect="1"/>
          </p:cNvPicPr>
          <p:nvPr/>
        </p:nvPicPr>
        <p:blipFill>
          <a:blip r:embed="rId5"/>
          <a:stretch>
            <a:fillRect/>
          </a:stretch>
        </p:blipFill>
        <p:spPr>
          <a:xfrm>
            <a:off x="7780020" y="2400134"/>
            <a:ext cx="3970020" cy="4229231"/>
          </a:xfrm>
          <a:prstGeom prst="rect">
            <a:avLst/>
          </a:prstGeom>
          <a:ln>
            <a:noFill/>
          </a:ln>
          <a:effectLst>
            <a:softEdge rad="112500"/>
          </a:effectLst>
        </p:spPr>
      </p:pic>
    </p:spTree>
    <p:extLst>
      <p:ext uri="{BB962C8B-B14F-4D97-AF65-F5344CB8AC3E}">
        <p14:creationId xmlns:p14="http://schemas.microsoft.com/office/powerpoint/2010/main" val="163377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6437D48-9F1C-4B34-94B0-BB11731DF293}"/>
              </a:ext>
            </a:extLst>
          </p:cNvPr>
          <p:cNvPicPr>
            <a:picLocks noChangeAspect="1"/>
          </p:cNvPicPr>
          <p:nvPr/>
        </p:nvPicPr>
        <p:blipFill>
          <a:blip r:embed="rId3"/>
          <a:stretch>
            <a:fillRect/>
          </a:stretch>
        </p:blipFill>
        <p:spPr>
          <a:xfrm>
            <a:off x="2413007" y="457131"/>
            <a:ext cx="7177122" cy="5943738"/>
          </a:xfrm>
          <a:prstGeom prst="rect">
            <a:avLst/>
          </a:prstGeom>
        </p:spPr>
      </p:pic>
      <p:grpSp>
        <p:nvGrpSpPr>
          <p:cNvPr id="11" name="グループ化 10">
            <a:extLst>
              <a:ext uri="{FF2B5EF4-FFF2-40B4-BE49-F238E27FC236}">
                <a16:creationId xmlns:a16="http://schemas.microsoft.com/office/drawing/2014/main" id="{FC76322C-1E0D-4406-8AF1-3094D47AFAFE}"/>
              </a:ext>
            </a:extLst>
          </p:cNvPr>
          <p:cNvGrpSpPr/>
          <p:nvPr/>
        </p:nvGrpSpPr>
        <p:grpSpPr>
          <a:xfrm>
            <a:off x="3319997" y="3018971"/>
            <a:ext cx="8655431" cy="3623315"/>
            <a:chOff x="3319997" y="3018971"/>
            <a:chExt cx="8655431" cy="3623315"/>
          </a:xfrm>
        </p:grpSpPr>
        <p:pic>
          <p:nvPicPr>
            <p:cNvPr id="4" name="図 3">
              <a:extLst>
                <a:ext uri="{FF2B5EF4-FFF2-40B4-BE49-F238E27FC236}">
                  <a16:creationId xmlns:a16="http://schemas.microsoft.com/office/drawing/2014/main" id="{3E9961D3-E335-45CB-99C3-5299619EFF54}"/>
                </a:ext>
              </a:extLst>
            </p:cNvPr>
            <p:cNvPicPr>
              <a:picLocks noChangeAspect="1"/>
            </p:cNvPicPr>
            <p:nvPr/>
          </p:nvPicPr>
          <p:blipFill rotWithShape="1">
            <a:blip r:embed="rId3"/>
            <a:srcRect l="34479" t="44257" r="10345" b="37573"/>
            <a:stretch/>
          </p:blipFill>
          <p:spPr>
            <a:xfrm>
              <a:off x="3319997" y="4281714"/>
              <a:ext cx="8655431" cy="23605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直線コネクタ 5">
              <a:extLst>
                <a:ext uri="{FF2B5EF4-FFF2-40B4-BE49-F238E27FC236}">
                  <a16:creationId xmlns:a16="http://schemas.microsoft.com/office/drawing/2014/main" id="{E5C52D16-46BC-4F19-ABE3-BC03124902C6}"/>
                </a:ext>
              </a:extLst>
            </p:cNvPr>
            <p:cNvCxnSpPr>
              <a:cxnSpLocks/>
            </p:cNvCxnSpPr>
            <p:nvPr/>
          </p:nvCxnSpPr>
          <p:spPr>
            <a:xfrm flipH="1">
              <a:off x="3319997" y="3018971"/>
              <a:ext cx="1847090" cy="1146629"/>
            </a:xfrm>
            <a:prstGeom prst="line">
              <a:avLst/>
            </a:prstGeom>
            <a:ln w="38100">
              <a:solidFill>
                <a:schemeClr val="tx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CDF56078-42E2-458E-9B70-F6B571EDFB8E}"/>
                </a:ext>
              </a:extLst>
            </p:cNvPr>
            <p:cNvCxnSpPr>
              <a:cxnSpLocks/>
            </p:cNvCxnSpPr>
            <p:nvPr/>
          </p:nvCxnSpPr>
          <p:spPr>
            <a:xfrm>
              <a:off x="8882744" y="3018971"/>
              <a:ext cx="3092684" cy="1146629"/>
            </a:xfrm>
            <a:prstGeom prst="line">
              <a:avLst/>
            </a:prstGeom>
            <a:ln w="38100">
              <a:solidFill>
                <a:schemeClr val="tx1">
                  <a:lumMod val="50000"/>
                </a:schemeClr>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05935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hlinkClick r:id="rId3"/>
            <a:extLst>
              <a:ext uri="{FF2B5EF4-FFF2-40B4-BE49-F238E27FC236}">
                <a16:creationId xmlns:a16="http://schemas.microsoft.com/office/drawing/2014/main" id="{300A0D9D-3DD4-4EFE-A086-5762CD7D80CE}"/>
              </a:ext>
            </a:extLst>
          </p:cNvPr>
          <p:cNvPicPr>
            <a:picLocks noChangeAspect="1"/>
          </p:cNvPicPr>
          <p:nvPr/>
        </p:nvPicPr>
        <p:blipFill>
          <a:blip r:embed="rId4"/>
          <a:stretch>
            <a:fillRect/>
          </a:stretch>
        </p:blipFill>
        <p:spPr>
          <a:xfrm>
            <a:off x="2548927" y="331322"/>
            <a:ext cx="7094145" cy="5904559"/>
          </a:xfrm>
          <a:prstGeom prst="rect">
            <a:avLst/>
          </a:prstGeom>
        </p:spPr>
      </p:pic>
    </p:spTree>
    <p:extLst>
      <p:ext uri="{BB962C8B-B14F-4D97-AF65-F5344CB8AC3E}">
        <p14:creationId xmlns:p14="http://schemas.microsoft.com/office/powerpoint/2010/main" val="415923331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berRix-PrecisionDiceIntro-KickStarter-h264_high">
            <a:hlinkClick r:id="" action="ppaction://media"/>
            <a:extLst>
              <a:ext uri="{FF2B5EF4-FFF2-40B4-BE49-F238E27FC236}">
                <a16:creationId xmlns:a16="http://schemas.microsoft.com/office/drawing/2014/main" id="{51CC3B75-AEB4-441F-8205-D4EA5AAD5E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7576" y="0"/>
            <a:ext cx="8376848" cy="6858000"/>
          </a:xfrm>
          <a:prstGeom prst="rect">
            <a:avLst/>
          </a:prstGeom>
        </p:spPr>
      </p:pic>
    </p:spTree>
    <p:extLst>
      <p:ext uri="{BB962C8B-B14F-4D97-AF65-F5344CB8AC3E}">
        <p14:creationId xmlns:p14="http://schemas.microsoft.com/office/powerpoint/2010/main" val="650784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hlinkClick r:id="rId3"/>
            <a:extLst>
              <a:ext uri="{FF2B5EF4-FFF2-40B4-BE49-F238E27FC236}">
                <a16:creationId xmlns:a16="http://schemas.microsoft.com/office/drawing/2014/main" id="{B389C1E7-3711-40BD-ADF3-05E642E2F627}"/>
              </a:ext>
            </a:extLst>
          </p:cNvPr>
          <p:cNvPicPr>
            <a:picLocks noChangeAspect="1"/>
          </p:cNvPicPr>
          <p:nvPr/>
        </p:nvPicPr>
        <p:blipFill>
          <a:blip r:embed="rId4"/>
          <a:stretch>
            <a:fillRect/>
          </a:stretch>
        </p:blipFill>
        <p:spPr>
          <a:xfrm>
            <a:off x="215798" y="476720"/>
            <a:ext cx="7094145" cy="5904559"/>
          </a:xfrm>
          <a:prstGeom prst="rect">
            <a:avLst/>
          </a:prstGeom>
        </p:spPr>
      </p:pic>
      <p:grpSp>
        <p:nvGrpSpPr>
          <p:cNvPr id="12" name="グループ化 11">
            <a:extLst>
              <a:ext uri="{FF2B5EF4-FFF2-40B4-BE49-F238E27FC236}">
                <a16:creationId xmlns:a16="http://schemas.microsoft.com/office/drawing/2014/main" id="{696BC5F8-94A5-481A-B294-DDDEDAE8D3CE}"/>
              </a:ext>
            </a:extLst>
          </p:cNvPr>
          <p:cNvGrpSpPr/>
          <p:nvPr/>
        </p:nvGrpSpPr>
        <p:grpSpPr>
          <a:xfrm>
            <a:off x="5138057" y="3429000"/>
            <a:ext cx="6625703" cy="2741114"/>
            <a:chOff x="5138057" y="3429000"/>
            <a:chExt cx="6625703" cy="2741114"/>
          </a:xfrm>
        </p:grpSpPr>
        <p:cxnSp>
          <p:nvCxnSpPr>
            <p:cNvPr id="7" name="直線コネクタ 6">
              <a:extLst>
                <a:ext uri="{FF2B5EF4-FFF2-40B4-BE49-F238E27FC236}">
                  <a16:creationId xmlns:a16="http://schemas.microsoft.com/office/drawing/2014/main" id="{9760F65D-A84C-47C6-8D77-CC06B238EC7D}"/>
                </a:ext>
              </a:extLst>
            </p:cNvPr>
            <p:cNvCxnSpPr>
              <a:cxnSpLocks/>
            </p:cNvCxnSpPr>
            <p:nvPr/>
          </p:nvCxnSpPr>
          <p:spPr>
            <a:xfrm flipH="1">
              <a:off x="5138057" y="3429000"/>
              <a:ext cx="1934400" cy="2289629"/>
            </a:xfrm>
            <a:prstGeom prst="line">
              <a:avLst/>
            </a:prstGeom>
            <a:ln w="38100">
              <a:solidFill>
                <a:schemeClr val="tx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5CA59211-7E7B-4581-9BB1-81E8ACEE00AE}"/>
                </a:ext>
              </a:extLst>
            </p:cNvPr>
            <p:cNvCxnSpPr>
              <a:cxnSpLocks/>
            </p:cNvCxnSpPr>
            <p:nvPr/>
          </p:nvCxnSpPr>
          <p:spPr>
            <a:xfrm flipH="1">
              <a:off x="6792687" y="4630057"/>
              <a:ext cx="4971073" cy="1540057"/>
            </a:xfrm>
            <a:prstGeom prst="line">
              <a:avLst/>
            </a:prstGeom>
            <a:ln w="38100">
              <a:solidFill>
                <a:schemeClr val="tx1">
                  <a:lumMod val="50000"/>
                </a:schemeClr>
              </a:solidFill>
              <a:prstDash val="sysDash"/>
            </a:ln>
          </p:spPr>
          <p:style>
            <a:lnRef idx="1">
              <a:schemeClr val="dk1"/>
            </a:lnRef>
            <a:fillRef idx="0">
              <a:schemeClr val="dk1"/>
            </a:fillRef>
            <a:effectRef idx="0">
              <a:schemeClr val="dk1"/>
            </a:effectRef>
            <a:fontRef idx="minor">
              <a:schemeClr val="tx1"/>
            </a:fontRef>
          </p:style>
        </p:cxnSp>
        <p:pic>
          <p:nvPicPr>
            <p:cNvPr id="2" name="図 1">
              <a:extLst>
                <a:ext uri="{FF2B5EF4-FFF2-40B4-BE49-F238E27FC236}">
                  <a16:creationId xmlns:a16="http://schemas.microsoft.com/office/drawing/2014/main" id="{7E0D6688-109E-4A54-BFDE-83CBEAC5BCD9}"/>
                </a:ext>
              </a:extLst>
            </p:cNvPr>
            <p:cNvPicPr>
              <a:picLocks noChangeAspect="1"/>
            </p:cNvPicPr>
            <p:nvPr/>
          </p:nvPicPr>
          <p:blipFill>
            <a:blip r:embed="rId5"/>
            <a:stretch>
              <a:fillRect/>
            </a:stretch>
          </p:blipFill>
          <p:spPr>
            <a:xfrm>
              <a:off x="7043428" y="3461657"/>
              <a:ext cx="4720332" cy="1168400"/>
            </a:xfrm>
            <a:prstGeom prst="rect">
              <a:avLst/>
            </a:prstGeom>
          </p:spPr>
        </p:pic>
      </p:grpSp>
    </p:spTree>
    <p:extLst>
      <p:ext uri="{BB962C8B-B14F-4D97-AF65-F5344CB8AC3E}">
        <p14:creationId xmlns:p14="http://schemas.microsoft.com/office/powerpoint/2010/main" val="14978995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hlinkClick r:id="rId3"/>
            <a:extLst>
              <a:ext uri="{FF2B5EF4-FFF2-40B4-BE49-F238E27FC236}">
                <a16:creationId xmlns:a16="http://schemas.microsoft.com/office/drawing/2014/main" id="{E79C3854-8508-4901-910A-18C868CE3564}"/>
              </a:ext>
            </a:extLst>
          </p:cNvPr>
          <p:cNvPicPr>
            <a:picLocks noChangeAspect="1"/>
          </p:cNvPicPr>
          <p:nvPr/>
        </p:nvPicPr>
        <p:blipFill>
          <a:blip r:embed="rId4"/>
          <a:stretch>
            <a:fillRect/>
          </a:stretch>
        </p:blipFill>
        <p:spPr>
          <a:xfrm>
            <a:off x="846739" y="342865"/>
            <a:ext cx="7453076" cy="6172269"/>
          </a:xfrm>
          <a:prstGeom prst="rect">
            <a:avLst/>
          </a:prstGeom>
        </p:spPr>
      </p:pic>
      <p:pic>
        <p:nvPicPr>
          <p:cNvPr id="9" name="図 8">
            <a:extLst>
              <a:ext uri="{FF2B5EF4-FFF2-40B4-BE49-F238E27FC236}">
                <a16:creationId xmlns:a16="http://schemas.microsoft.com/office/drawing/2014/main" id="{4A5172C9-B82E-4E22-A987-A8997F803A71}"/>
              </a:ext>
            </a:extLst>
          </p:cNvPr>
          <p:cNvPicPr>
            <a:picLocks noChangeAspect="1"/>
          </p:cNvPicPr>
          <p:nvPr/>
        </p:nvPicPr>
        <p:blipFill>
          <a:blip r:embed="rId5"/>
          <a:stretch>
            <a:fillRect/>
          </a:stretch>
        </p:blipFill>
        <p:spPr>
          <a:xfrm>
            <a:off x="7780020" y="2400134"/>
            <a:ext cx="3970020" cy="4229231"/>
          </a:xfrm>
          <a:prstGeom prst="rect">
            <a:avLst/>
          </a:prstGeom>
          <a:ln>
            <a:noFill/>
          </a:ln>
          <a:effectLst>
            <a:softEdge rad="112500"/>
          </a:effectLst>
        </p:spPr>
      </p:pic>
      <p:pic>
        <p:nvPicPr>
          <p:cNvPr id="3" name="図 2">
            <a:extLst>
              <a:ext uri="{FF2B5EF4-FFF2-40B4-BE49-F238E27FC236}">
                <a16:creationId xmlns:a16="http://schemas.microsoft.com/office/drawing/2014/main" id="{72180728-0613-4972-8278-885099EC0A6F}"/>
              </a:ext>
            </a:extLst>
          </p:cNvPr>
          <p:cNvPicPr>
            <a:picLocks noChangeAspect="1"/>
          </p:cNvPicPr>
          <p:nvPr/>
        </p:nvPicPr>
        <p:blipFill>
          <a:blip r:embed="rId6"/>
          <a:stretch>
            <a:fillRect/>
          </a:stretch>
        </p:blipFill>
        <p:spPr>
          <a:xfrm>
            <a:off x="435430" y="-957619"/>
            <a:ext cx="11314610" cy="10771359"/>
          </a:xfrm>
          <a:prstGeom prst="rect">
            <a:avLst/>
          </a:prstGeom>
        </p:spPr>
      </p:pic>
    </p:spTree>
    <p:extLst>
      <p:ext uri="{BB962C8B-B14F-4D97-AF65-F5344CB8AC3E}">
        <p14:creationId xmlns:p14="http://schemas.microsoft.com/office/powerpoint/2010/main" val="1053983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4.16667E-7 -1.85185E-6 L 4.16667E-7 -0.42338 " pathEditMode="relative" rAng="0" ptsTypes="AA">
                                      <p:cBhvr>
                                        <p:cTn id="11" dur="2000" fill="hold"/>
                                        <p:tgtEl>
                                          <p:spTgt spid="3"/>
                                        </p:tgtEl>
                                        <p:attrNameLst>
                                          <p:attrName>ppt_x</p:attrName>
                                          <p:attrName>ppt_y</p:attrName>
                                        </p:attrNameLst>
                                      </p:cBhvr>
                                      <p:rCtr x="0" y="-2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B6FCFB0-54C6-4FDA-A41C-C5C3FAD4B9F2}"/>
              </a:ext>
            </a:extLst>
          </p:cNvPr>
          <p:cNvPicPr>
            <a:picLocks noChangeAspect="1"/>
          </p:cNvPicPr>
          <p:nvPr/>
        </p:nvPicPr>
        <p:blipFill>
          <a:blip r:embed="rId2"/>
          <a:stretch>
            <a:fillRect/>
          </a:stretch>
        </p:blipFill>
        <p:spPr>
          <a:xfrm>
            <a:off x="6412388" y="868680"/>
            <a:ext cx="5600307" cy="5760720"/>
          </a:xfrm>
          <a:prstGeom prst="rect">
            <a:avLst/>
          </a:prstGeom>
          <a:ln>
            <a:noFill/>
          </a:ln>
          <a:effectLst>
            <a:softEdge rad="112500"/>
          </a:effectLst>
        </p:spPr>
      </p:pic>
      <p:pic>
        <p:nvPicPr>
          <p:cNvPr id="7" name="図 6">
            <a:extLst>
              <a:ext uri="{FF2B5EF4-FFF2-40B4-BE49-F238E27FC236}">
                <a16:creationId xmlns:a16="http://schemas.microsoft.com/office/drawing/2014/main" id="{CE263F78-0C2B-42D4-9609-F2CB4D97A8D2}"/>
              </a:ext>
            </a:extLst>
          </p:cNvPr>
          <p:cNvPicPr>
            <a:picLocks noChangeAspect="1"/>
          </p:cNvPicPr>
          <p:nvPr/>
        </p:nvPicPr>
        <p:blipFill>
          <a:blip r:embed="rId3"/>
          <a:stretch>
            <a:fillRect/>
          </a:stretch>
        </p:blipFill>
        <p:spPr>
          <a:xfrm>
            <a:off x="286092" y="400050"/>
            <a:ext cx="5204210" cy="5806440"/>
          </a:xfrm>
          <a:prstGeom prst="rect">
            <a:avLst/>
          </a:prstGeom>
          <a:ln>
            <a:noFill/>
          </a:ln>
          <a:effectLst>
            <a:softEdge rad="112500"/>
          </a:effectLst>
        </p:spPr>
      </p:pic>
    </p:spTree>
    <p:extLst>
      <p:ext uri="{BB962C8B-B14F-4D97-AF65-F5344CB8AC3E}">
        <p14:creationId xmlns:p14="http://schemas.microsoft.com/office/powerpoint/2010/main" val="2591947275"/>
      </p:ext>
    </p:extLst>
  </p:cSld>
  <p:clrMapOvr>
    <a:masterClrMapping/>
  </p:clrMapOvr>
  <p:transition spd="med">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メッシュ">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TM03457485[[fn=メッシュ]]</Template>
  <TotalTime>1989</TotalTime>
  <Words>1225</Words>
  <Application>Microsoft Office PowerPoint</Application>
  <PresentationFormat>ワイド画面</PresentationFormat>
  <Paragraphs>129</Paragraphs>
  <Slides>29</Slides>
  <Notes>24</Notes>
  <HiddenSlides>0</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29</vt:i4>
      </vt:variant>
    </vt:vector>
  </HeadingPairs>
  <TitlesOfParts>
    <vt:vector size="33" baseType="lpstr">
      <vt:lpstr>游ゴシック</vt:lpstr>
      <vt:lpstr>Arial</vt:lpstr>
      <vt:lpstr>Century Gothic</vt:lpstr>
      <vt:lpstr>メッシュ</vt:lpstr>
      <vt:lpstr>グローバリゼーションを 味方に・武器に</vt:lpstr>
      <vt:lpstr>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グローバリゼーションを 武器に</dc:title>
  <dc:creator>金野祥久</dc:creator>
  <cp:lastModifiedBy>祥久 金野</cp:lastModifiedBy>
  <cp:revision>56</cp:revision>
  <dcterms:created xsi:type="dcterms:W3CDTF">2017-07-01T07:47:28Z</dcterms:created>
  <dcterms:modified xsi:type="dcterms:W3CDTF">2019-07-11T15:42:29Z</dcterms:modified>
</cp:coreProperties>
</file>